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3"/>
  </p:notesMasterIdLst>
  <p:sldIdLst>
    <p:sldId id="256" r:id="rId2"/>
    <p:sldId id="273" r:id="rId3"/>
    <p:sldId id="274" r:id="rId4"/>
    <p:sldId id="259" r:id="rId5"/>
    <p:sldId id="277" r:id="rId6"/>
    <p:sldId id="282" r:id="rId7"/>
    <p:sldId id="265" r:id="rId8"/>
    <p:sldId id="257" r:id="rId9"/>
    <p:sldId id="278" r:id="rId10"/>
    <p:sldId id="283" r:id="rId11"/>
    <p:sldId id="260" r:id="rId12"/>
    <p:sldId id="279" r:id="rId13"/>
    <p:sldId id="284" r:id="rId14"/>
    <p:sldId id="263" r:id="rId15"/>
    <p:sldId id="280" r:id="rId16"/>
    <p:sldId id="285" r:id="rId17"/>
    <p:sldId id="262" r:id="rId18"/>
    <p:sldId id="281" r:id="rId19"/>
    <p:sldId id="286" r:id="rId20"/>
    <p:sldId id="264" r:id="rId21"/>
    <p:sldId id="267" r:id="rId22"/>
    <p:sldId id="268" r:id="rId23"/>
    <p:sldId id="269" r:id="rId24"/>
    <p:sldId id="272" r:id="rId25"/>
    <p:sldId id="270" r:id="rId26"/>
    <p:sldId id="271" r:id="rId27"/>
    <p:sldId id="258" r:id="rId28"/>
    <p:sldId id="261" r:id="rId29"/>
    <p:sldId id="266" r:id="rId30"/>
    <p:sldId id="276" r:id="rId31"/>
    <p:sldId id="275"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E42D68-C35E-44C2-B144-D3DA0C1CFCF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31A15F68-4204-4899-A137-04D6E8B202BC}">
      <dgm:prSet phldrT="[Text]"/>
      <dgm:spPr/>
      <dgm:t>
        <a:bodyPr/>
        <a:lstStyle/>
        <a:p>
          <a:r>
            <a:rPr lang="en-US" dirty="0" smtClean="0"/>
            <a:t>Mine</a:t>
          </a:r>
          <a:endParaRPr lang="en-US" dirty="0"/>
        </a:p>
      </dgm:t>
    </dgm:pt>
    <dgm:pt modelId="{995D3888-114E-45CB-9C5C-AB3477B7DCA5}" type="parTrans" cxnId="{B246EF22-C1F8-4525-8A53-7EE38FC4BC3B}">
      <dgm:prSet/>
      <dgm:spPr/>
      <dgm:t>
        <a:bodyPr/>
        <a:lstStyle/>
        <a:p>
          <a:endParaRPr lang="en-US"/>
        </a:p>
      </dgm:t>
    </dgm:pt>
    <dgm:pt modelId="{3C95D972-64EE-4496-8E4F-F28DF946CA8A}" type="sibTrans" cxnId="{B246EF22-C1F8-4525-8A53-7EE38FC4BC3B}">
      <dgm:prSet/>
      <dgm:spPr/>
      <dgm:t>
        <a:bodyPr/>
        <a:lstStyle/>
        <a:p>
          <a:endParaRPr lang="en-US"/>
        </a:p>
      </dgm:t>
    </dgm:pt>
    <dgm:pt modelId="{0765B134-4DA7-4C7A-B808-411EC7EB8744}">
      <dgm:prSet phldrT="[Text]"/>
      <dgm:spPr/>
      <dgm:t>
        <a:bodyPr/>
        <a:lstStyle/>
        <a:p>
          <a:endParaRPr lang="en-US" dirty="0"/>
        </a:p>
      </dgm:t>
    </dgm:pt>
    <dgm:pt modelId="{47E7463F-4A90-4DB1-9D86-115A6CFCED9E}" type="parTrans" cxnId="{0E6DDD0C-A05A-4A38-AFEE-6758D1D86B2E}">
      <dgm:prSet/>
      <dgm:spPr/>
      <dgm:t>
        <a:bodyPr/>
        <a:lstStyle/>
        <a:p>
          <a:endParaRPr lang="en-US"/>
        </a:p>
      </dgm:t>
    </dgm:pt>
    <dgm:pt modelId="{310055CD-760C-4CCF-B53F-F905162A9D12}" type="sibTrans" cxnId="{0E6DDD0C-A05A-4A38-AFEE-6758D1D86B2E}">
      <dgm:prSet/>
      <dgm:spPr/>
      <dgm:t>
        <a:bodyPr/>
        <a:lstStyle/>
        <a:p>
          <a:endParaRPr lang="en-US"/>
        </a:p>
      </dgm:t>
    </dgm:pt>
    <dgm:pt modelId="{631C2C1B-5DAC-4B9B-AF71-512E62BEE9DD}">
      <dgm:prSet phldrT="[Text]"/>
      <dgm:spPr/>
      <dgm:t>
        <a:bodyPr/>
        <a:lstStyle/>
        <a:p>
          <a:r>
            <a:rPr lang="en-US" dirty="0" smtClean="0"/>
            <a:t>Yours</a:t>
          </a:r>
          <a:endParaRPr lang="en-US" dirty="0"/>
        </a:p>
      </dgm:t>
    </dgm:pt>
    <dgm:pt modelId="{7C69CBE2-CCF2-4C20-BA5C-DB996A9C79AA}" type="parTrans" cxnId="{44D64A93-CCA5-4585-9487-3EC28B632384}">
      <dgm:prSet/>
      <dgm:spPr/>
      <dgm:t>
        <a:bodyPr/>
        <a:lstStyle/>
        <a:p>
          <a:endParaRPr lang="en-US"/>
        </a:p>
      </dgm:t>
    </dgm:pt>
    <dgm:pt modelId="{4A298E47-4BCF-45F8-B478-A94EA00858C0}" type="sibTrans" cxnId="{44D64A93-CCA5-4585-9487-3EC28B632384}">
      <dgm:prSet/>
      <dgm:spPr/>
      <dgm:t>
        <a:bodyPr/>
        <a:lstStyle/>
        <a:p>
          <a:endParaRPr lang="en-US"/>
        </a:p>
      </dgm:t>
    </dgm:pt>
    <dgm:pt modelId="{70F510AE-B130-40F7-ADCF-F5C841B8A030}">
      <dgm:prSet phldrT="[Text]"/>
      <dgm:spPr/>
      <dgm:t>
        <a:bodyPr/>
        <a:lstStyle/>
        <a:p>
          <a:endParaRPr lang="en-US" dirty="0"/>
        </a:p>
      </dgm:t>
    </dgm:pt>
    <dgm:pt modelId="{3292BAED-B417-4F11-8A0D-31FDA168192C}" type="parTrans" cxnId="{C17C30CC-199D-4A55-9DEB-0489FB8BDF55}">
      <dgm:prSet/>
      <dgm:spPr/>
      <dgm:t>
        <a:bodyPr/>
        <a:lstStyle/>
        <a:p>
          <a:endParaRPr lang="en-US"/>
        </a:p>
      </dgm:t>
    </dgm:pt>
    <dgm:pt modelId="{B9AB0357-C701-4F86-ABF3-FFA5E4D7F932}" type="sibTrans" cxnId="{C17C30CC-199D-4A55-9DEB-0489FB8BDF55}">
      <dgm:prSet/>
      <dgm:spPr/>
      <dgm:t>
        <a:bodyPr/>
        <a:lstStyle/>
        <a:p>
          <a:endParaRPr lang="en-US"/>
        </a:p>
      </dgm:t>
    </dgm:pt>
    <dgm:pt modelId="{3CE49199-6249-4C7B-A9AF-F79FD3FFF553}">
      <dgm:prSet phldrT="[Text]"/>
      <dgm:spPr/>
      <dgm:t>
        <a:bodyPr/>
        <a:lstStyle/>
        <a:p>
          <a:endParaRPr lang="en-US" dirty="0"/>
        </a:p>
      </dgm:t>
    </dgm:pt>
    <dgm:pt modelId="{C0176E19-105B-4F10-A501-D814EA3F57D5}" type="parTrans" cxnId="{04EF2C9E-CDCA-4B86-8146-6FF2346AAA1A}">
      <dgm:prSet/>
      <dgm:spPr/>
      <dgm:t>
        <a:bodyPr/>
        <a:lstStyle/>
        <a:p>
          <a:endParaRPr lang="en-US"/>
        </a:p>
      </dgm:t>
    </dgm:pt>
    <dgm:pt modelId="{83388516-155D-4050-AF08-B12F13D59723}" type="sibTrans" cxnId="{04EF2C9E-CDCA-4B86-8146-6FF2346AAA1A}">
      <dgm:prSet/>
      <dgm:spPr/>
      <dgm:t>
        <a:bodyPr/>
        <a:lstStyle/>
        <a:p>
          <a:endParaRPr lang="en-US"/>
        </a:p>
      </dgm:t>
    </dgm:pt>
    <dgm:pt modelId="{B03BF592-E2A9-4954-B906-FFC6ECFDC763}">
      <dgm:prSet phldrT="[Text]"/>
      <dgm:spPr/>
      <dgm:t>
        <a:bodyPr/>
        <a:lstStyle/>
        <a:p>
          <a:r>
            <a:rPr lang="en-US" dirty="0" smtClean="0"/>
            <a:t>Ours</a:t>
          </a:r>
          <a:endParaRPr lang="en-US" dirty="0"/>
        </a:p>
      </dgm:t>
    </dgm:pt>
    <dgm:pt modelId="{85F570C8-43BB-4689-9159-48C139B9C3B6}" type="parTrans" cxnId="{E89B4E01-E1C9-4524-AD33-35403570A283}">
      <dgm:prSet/>
      <dgm:spPr/>
      <dgm:t>
        <a:bodyPr/>
        <a:lstStyle/>
        <a:p>
          <a:endParaRPr lang="en-US"/>
        </a:p>
      </dgm:t>
    </dgm:pt>
    <dgm:pt modelId="{73DFD522-4BCD-416D-BC50-2C0C76658745}" type="sibTrans" cxnId="{E89B4E01-E1C9-4524-AD33-35403570A283}">
      <dgm:prSet/>
      <dgm:spPr/>
      <dgm:t>
        <a:bodyPr/>
        <a:lstStyle/>
        <a:p>
          <a:endParaRPr lang="en-US"/>
        </a:p>
      </dgm:t>
    </dgm:pt>
    <dgm:pt modelId="{131B0BE4-55A4-4FF5-AE48-DA722DED5A08}">
      <dgm:prSet phldrT="[Text]"/>
      <dgm:spPr/>
      <dgm:t>
        <a:bodyPr/>
        <a:lstStyle/>
        <a:p>
          <a:endParaRPr lang="en-US" dirty="0"/>
        </a:p>
      </dgm:t>
    </dgm:pt>
    <dgm:pt modelId="{CFB7AC89-6E5B-4FB1-8F20-9BA13B3A8BEF}" type="parTrans" cxnId="{A1EC8653-E05D-48D4-89CA-D6D8787A379A}">
      <dgm:prSet/>
      <dgm:spPr/>
      <dgm:t>
        <a:bodyPr/>
        <a:lstStyle/>
        <a:p>
          <a:endParaRPr lang="en-US"/>
        </a:p>
      </dgm:t>
    </dgm:pt>
    <dgm:pt modelId="{819A36D2-6F4B-4F50-87BE-D763771494AD}" type="sibTrans" cxnId="{A1EC8653-E05D-48D4-89CA-D6D8787A379A}">
      <dgm:prSet/>
      <dgm:spPr/>
      <dgm:t>
        <a:bodyPr/>
        <a:lstStyle/>
        <a:p>
          <a:endParaRPr lang="en-US"/>
        </a:p>
      </dgm:t>
    </dgm:pt>
    <dgm:pt modelId="{BB829018-81FE-415E-BA42-DF05EA1879C1}" type="pres">
      <dgm:prSet presAssocID="{14E42D68-C35E-44C2-B144-D3DA0C1CFCF7}" presName="Name0" presStyleCnt="0">
        <dgm:presLayoutVars>
          <dgm:dir/>
          <dgm:animLvl val="lvl"/>
          <dgm:resizeHandles val="exact"/>
        </dgm:presLayoutVars>
      </dgm:prSet>
      <dgm:spPr/>
      <dgm:t>
        <a:bodyPr/>
        <a:lstStyle/>
        <a:p>
          <a:endParaRPr lang="en-US"/>
        </a:p>
      </dgm:t>
    </dgm:pt>
    <dgm:pt modelId="{B32CF4A3-6DD3-421A-AC72-C60C56945749}" type="pres">
      <dgm:prSet presAssocID="{31A15F68-4204-4899-A137-04D6E8B202BC}" presName="composite" presStyleCnt="0"/>
      <dgm:spPr/>
    </dgm:pt>
    <dgm:pt modelId="{6239E077-E40D-4820-9D9F-C5CB4CDADD87}" type="pres">
      <dgm:prSet presAssocID="{31A15F68-4204-4899-A137-04D6E8B202BC}" presName="parTx" presStyleLbl="alignNode1" presStyleIdx="0" presStyleCnt="3" custLinFactY="-100000" custLinFactNeighborX="-103" custLinFactNeighborY="-194839">
        <dgm:presLayoutVars>
          <dgm:chMax val="0"/>
          <dgm:chPref val="0"/>
          <dgm:bulletEnabled val="1"/>
        </dgm:presLayoutVars>
      </dgm:prSet>
      <dgm:spPr/>
      <dgm:t>
        <a:bodyPr/>
        <a:lstStyle/>
        <a:p>
          <a:endParaRPr lang="en-US"/>
        </a:p>
      </dgm:t>
    </dgm:pt>
    <dgm:pt modelId="{54E43049-E865-429A-9015-023FD3560D69}" type="pres">
      <dgm:prSet presAssocID="{31A15F68-4204-4899-A137-04D6E8B202BC}" presName="desTx" presStyleLbl="alignAccFollowNode1" presStyleIdx="0" presStyleCnt="3" custScaleY="376083" custLinFactNeighborX="-103" custLinFactNeighborY="9697">
        <dgm:presLayoutVars>
          <dgm:bulletEnabled val="1"/>
        </dgm:presLayoutVars>
      </dgm:prSet>
      <dgm:spPr/>
      <dgm:t>
        <a:bodyPr/>
        <a:lstStyle/>
        <a:p>
          <a:endParaRPr lang="en-US"/>
        </a:p>
      </dgm:t>
    </dgm:pt>
    <dgm:pt modelId="{E14A154F-7F66-4D00-98B7-3BDA658DAA66}" type="pres">
      <dgm:prSet presAssocID="{3C95D972-64EE-4496-8E4F-F28DF946CA8A}" presName="space" presStyleCnt="0"/>
      <dgm:spPr/>
    </dgm:pt>
    <dgm:pt modelId="{306E2BA5-682F-4F6D-BBD8-05DF1DF0E440}" type="pres">
      <dgm:prSet presAssocID="{631C2C1B-5DAC-4B9B-AF71-512E62BEE9DD}" presName="composite" presStyleCnt="0"/>
      <dgm:spPr/>
    </dgm:pt>
    <dgm:pt modelId="{C241DF4E-BEF4-4B92-84C9-5D5D6A4083F6}" type="pres">
      <dgm:prSet presAssocID="{631C2C1B-5DAC-4B9B-AF71-512E62BEE9DD}" presName="parTx" presStyleLbl="alignNode1" presStyleIdx="1" presStyleCnt="3" custLinFactY="-100000" custLinFactNeighborX="-2637" custLinFactNeighborY="-194839">
        <dgm:presLayoutVars>
          <dgm:chMax val="0"/>
          <dgm:chPref val="0"/>
          <dgm:bulletEnabled val="1"/>
        </dgm:presLayoutVars>
      </dgm:prSet>
      <dgm:spPr/>
      <dgm:t>
        <a:bodyPr/>
        <a:lstStyle/>
        <a:p>
          <a:endParaRPr lang="en-US"/>
        </a:p>
      </dgm:t>
    </dgm:pt>
    <dgm:pt modelId="{8D79816D-B4AA-4AAA-B629-63CC241A3F9C}" type="pres">
      <dgm:prSet presAssocID="{631C2C1B-5DAC-4B9B-AF71-512E62BEE9DD}" presName="desTx" presStyleLbl="alignAccFollowNode1" presStyleIdx="1" presStyleCnt="3" custScaleY="376083" custLinFactNeighborX="-2637" custLinFactNeighborY="9697">
        <dgm:presLayoutVars>
          <dgm:bulletEnabled val="1"/>
        </dgm:presLayoutVars>
      </dgm:prSet>
      <dgm:spPr/>
      <dgm:t>
        <a:bodyPr/>
        <a:lstStyle/>
        <a:p>
          <a:endParaRPr lang="en-US"/>
        </a:p>
      </dgm:t>
    </dgm:pt>
    <dgm:pt modelId="{DD0EB3D3-6752-49C0-8528-72E25490228C}" type="pres">
      <dgm:prSet presAssocID="{4A298E47-4BCF-45F8-B478-A94EA00858C0}" presName="space" presStyleCnt="0"/>
      <dgm:spPr/>
    </dgm:pt>
    <dgm:pt modelId="{D82E561C-0F85-4101-A3B0-CCB4321185DE}" type="pres">
      <dgm:prSet presAssocID="{B03BF592-E2A9-4954-B906-FFC6ECFDC763}" presName="composite" presStyleCnt="0"/>
      <dgm:spPr/>
    </dgm:pt>
    <dgm:pt modelId="{A1DD7AF4-B6D9-412A-8F00-6E28F7B53F43}" type="pres">
      <dgm:prSet presAssocID="{B03BF592-E2A9-4954-B906-FFC6ECFDC763}" presName="parTx" presStyleLbl="alignNode1" presStyleIdx="2" presStyleCnt="3" custLinFactY="-100000" custLinFactNeighborX="-5171" custLinFactNeighborY="-194839">
        <dgm:presLayoutVars>
          <dgm:chMax val="0"/>
          <dgm:chPref val="0"/>
          <dgm:bulletEnabled val="1"/>
        </dgm:presLayoutVars>
      </dgm:prSet>
      <dgm:spPr/>
      <dgm:t>
        <a:bodyPr/>
        <a:lstStyle/>
        <a:p>
          <a:endParaRPr lang="en-US"/>
        </a:p>
      </dgm:t>
    </dgm:pt>
    <dgm:pt modelId="{80D322A3-9994-4C52-986C-35A5388DBF7C}" type="pres">
      <dgm:prSet presAssocID="{B03BF592-E2A9-4954-B906-FFC6ECFDC763}" presName="desTx" presStyleLbl="alignAccFollowNode1" presStyleIdx="2" presStyleCnt="3" custScaleY="372460" custLinFactNeighborX="-5171" custLinFactNeighborY="7886">
        <dgm:presLayoutVars>
          <dgm:bulletEnabled val="1"/>
        </dgm:presLayoutVars>
      </dgm:prSet>
      <dgm:spPr/>
      <dgm:t>
        <a:bodyPr/>
        <a:lstStyle/>
        <a:p>
          <a:endParaRPr lang="en-US"/>
        </a:p>
      </dgm:t>
    </dgm:pt>
  </dgm:ptLst>
  <dgm:cxnLst>
    <dgm:cxn modelId="{B246EF22-C1F8-4525-8A53-7EE38FC4BC3B}" srcId="{14E42D68-C35E-44C2-B144-D3DA0C1CFCF7}" destId="{31A15F68-4204-4899-A137-04D6E8B202BC}" srcOrd="0" destOrd="0" parTransId="{995D3888-114E-45CB-9C5C-AB3477B7DCA5}" sibTransId="{3C95D972-64EE-4496-8E4F-F28DF946CA8A}"/>
    <dgm:cxn modelId="{3E98BC92-DE9C-48D0-A507-D6827CF98262}" type="presOf" srcId="{31A15F68-4204-4899-A137-04D6E8B202BC}" destId="{6239E077-E40D-4820-9D9F-C5CB4CDADD87}" srcOrd="0" destOrd="0" presId="urn:microsoft.com/office/officeart/2005/8/layout/hList1"/>
    <dgm:cxn modelId="{E89B4E01-E1C9-4524-AD33-35403570A283}" srcId="{14E42D68-C35E-44C2-B144-D3DA0C1CFCF7}" destId="{B03BF592-E2A9-4954-B906-FFC6ECFDC763}" srcOrd="2" destOrd="0" parTransId="{85F570C8-43BB-4689-9159-48C139B9C3B6}" sibTransId="{73DFD522-4BCD-416D-BC50-2C0C76658745}"/>
    <dgm:cxn modelId="{C17C30CC-199D-4A55-9DEB-0489FB8BDF55}" srcId="{631C2C1B-5DAC-4B9B-AF71-512E62BEE9DD}" destId="{70F510AE-B130-40F7-ADCF-F5C841B8A030}" srcOrd="0" destOrd="0" parTransId="{3292BAED-B417-4F11-8A0D-31FDA168192C}" sibTransId="{B9AB0357-C701-4F86-ABF3-FFA5E4D7F932}"/>
    <dgm:cxn modelId="{AB662DDF-1F4D-4076-A084-0CBE6B2554F4}" type="presOf" srcId="{0765B134-4DA7-4C7A-B808-411EC7EB8744}" destId="{54E43049-E865-429A-9015-023FD3560D69}" srcOrd="0" destOrd="0" presId="urn:microsoft.com/office/officeart/2005/8/layout/hList1"/>
    <dgm:cxn modelId="{73F654B9-0843-45BC-A6A5-9FC0FD5783BC}" type="presOf" srcId="{3CE49199-6249-4C7B-A9AF-F79FD3FFF553}" destId="{8D79816D-B4AA-4AAA-B629-63CC241A3F9C}" srcOrd="0" destOrd="1" presId="urn:microsoft.com/office/officeart/2005/8/layout/hList1"/>
    <dgm:cxn modelId="{94F5FA1A-72F1-4834-9EE7-7565B684F0FF}" type="presOf" srcId="{131B0BE4-55A4-4FF5-AE48-DA722DED5A08}" destId="{80D322A3-9994-4C52-986C-35A5388DBF7C}" srcOrd="0" destOrd="0" presId="urn:microsoft.com/office/officeart/2005/8/layout/hList1"/>
    <dgm:cxn modelId="{0E6DDD0C-A05A-4A38-AFEE-6758D1D86B2E}" srcId="{31A15F68-4204-4899-A137-04D6E8B202BC}" destId="{0765B134-4DA7-4C7A-B808-411EC7EB8744}" srcOrd="0" destOrd="0" parTransId="{47E7463F-4A90-4DB1-9D86-115A6CFCED9E}" sibTransId="{310055CD-760C-4CCF-B53F-F905162A9D12}"/>
    <dgm:cxn modelId="{A1EC8653-E05D-48D4-89CA-D6D8787A379A}" srcId="{B03BF592-E2A9-4954-B906-FFC6ECFDC763}" destId="{131B0BE4-55A4-4FF5-AE48-DA722DED5A08}" srcOrd="0" destOrd="0" parTransId="{CFB7AC89-6E5B-4FB1-8F20-9BA13B3A8BEF}" sibTransId="{819A36D2-6F4B-4F50-87BE-D763771494AD}"/>
    <dgm:cxn modelId="{67C84534-C411-4273-8BB8-F1B9CDF2DE47}" type="presOf" srcId="{70F510AE-B130-40F7-ADCF-F5C841B8A030}" destId="{8D79816D-B4AA-4AAA-B629-63CC241A3F9C}" srcOrd="0" destOrd="0" presId="urn:microsoft.com/office/officeart/2005/8/layout/hList1"/>
    <dgm:cxn modelId="{CFDCFBC7-B081-4B73-A81D-18611DD843BF}" type="presOf" srcId="{631C2C1B-5DAC-4B9B-AF71-512E62BEE9DD}" destId="{C241DF4E-BEF4-4B92-84C9-5D5D6A4083F6}" srcOrd="0" destOrd="0" presId="urn:microsoft.com/office/officeart/2005/8/layout/hList1"/>
    <dgm:cxn modelId="{44D64A93-CCA5-4585-9487-3EC28B632384}" srcId="{14E42D68-C35E-44C2-B144-D3DA0C1CFCF7}" destId="{631C2C1B-5DAC-4B9B-AF71-512E62BEE9DD}" srcOrd="1" destOrd="0" parTransId="{7C69CBE2-CCF2-4C20-BA5C-DB996A9C79AA}" sibTransId="{4A298E47-4BCF-45F8-B478-A94EA00858C0}"/>
    <dgm:cxn modelId="{A7EA0326-EA69-49F7-B2E0-0DC149C5BFE8}" type="presOf" srcId="{B03BF592-E2A9-4954-B906-FFC6ECFDC763}" destId="{A1DD7AF4-B6D9-412A-8F00-6E28F7B53F43}" srcOrd="0" destOrd="0" presId="urn:microsoft.com/office/officeart/2005/8/layout/hList1"/>
    <dgm:cxn modelId="{B5971678-3D26-48BB-9022-C550574A9516}" type="presOf" srcId="{14E42D68-C35E-44C2-B144-D3DA0C1CFCF7}" destId="{BB829018-81FE-415E-BA42-DF05EA1879C1}" srcOrd="0" destOrd="0" presId="urn:microsoft.com/office/officeart/2005/8/layout/hList1"/>
    <dgm:cxn modelId="{04EF2C9E-CDCA-4B86-8146-6FF2346AAA1A}" srcId="{631C2C1B-5DAC-4B9B-AF71-512E62BEE9DD}" destId="{3CE49199-6249-4C7B-A9AF-F79FD3FFF553}" srcOrd="1" destOrd="0" parTransId="{C0176E19-105B-4F10-A501-D814EA3F57D5}" sibTransId="{83388516-155D-4050-AF08-B12F13D59723}"/>
    <dgm:cxn modelId="{8550EE81-71D0-4374-A1FA-A5DDC90E68AE}" type="presParOf" srcId="{BB829018-81FE-415E-BA42-DF05EA1879C1}" destId="{B32CF4A3-6DD3-421A-AC72-C60C56945749}" srcOrd="0" destOrd="0" presId="urn:microsoft.com/office/officeart/2005/8/layout/hList1"/>
    <dgm:cxn modelId="{9C179CCD-716E-4756-878E-D183FD891CB5}" type="presParOf" srcId="{B32CF4A3-6DD3-421A-AC72-C60C56945749}" destId="{6239E077-E40D-4820-9D9F-C5CB4CDADD87}" srcOrd="0" destOrd="0" presId="urn:microsoft.com/office/officeart/2005/8/layout/hList1"/>
    <dgm:cxn modelId="{08AA9AF2-5237-436B-A06B-B9CF256FC340}" type="presParOf" srcId="{B32CF4A3-6DD3-421A-AC72-C60C56945749}" destId="{54E43049-E865-429A-9015-023FD3560D69}" srcOrd="1" destOrd="0" presId="urn:microsoft.com/office/officeart/2005/8/layout/hList1"/>
    <dgm:cxn modelId="{984F9900-537A-4E80-936D-E702B42149AF}" type="presParOf" srcId="{BB829018-81FE-415E-BA42-DF05EA1879C1}" destId="{E14A154F-7F66-4D00-98B7-3BDA658DAA66}" srcOrd="1" destOrd="0" presId="urn:microsoft.com/office/officeart/2005/8/layout/hList1"/>
    <dgm:cxn modelId="{95B4DBCC-265B-48B4-8A75-DA9B82121D01}" type="presParOf" srcId="{BB829018-81FE-415E-BA42-DF05EA1879C1}" destId="{306E2BA5-682F-4F6D-BBD8-05DF1DF0E440}" srcOrd="2" destOrd="0" presId="urn:microsoft.com/office/officeart/2005/8/layout/hList1"/>
    <dgm:cxn modelId="{56B109C7-64E0-4576-9B49-54D3D51C9C0B}" type="presParOf" srcId="{306E2BA5-682F-4F6D-BBD8-05DF1DF0E440}" destId="{C241DF4E-BEF4-4B92-84C9-5D5D6A4083F6}" srcOrd="0" destOrd="0" presId="urn:microsoft.com/office/officeart/2005/8/layout/hList1"/>
    <dgm:cxn modelId="{A3D3F19B-C13C-4DE5-A1DF-70A7546876AE}" type="presParOf" srcId="{306E2BA5-682F-4F6D-BBD8-05DF1DF0E440}" destId="{8D79816D-B4AA-4AAA-B629-63CC241A3F9C}" srcOrd="1" destOrd="0" presId="urn:microsoft.com/office/officeart/2005/8/layout/hList1"/>
    <dgm:cxn modelId="{B3B21E34-A758-4780-95AE-78B81E19EB0E}" type="presParOf" srcId="{BB829018-81FE-415E-BA42-DF05EA1879C1}" destId="{DD0EB3D3-6752-49C0-8528-72E25490228C}" srcOrd="3" destOrd="0" presId="urn:microsoft.com/office/officeart/2005/8/layout/hList1"/>
    <dgm:cxn modelId="{298570C0-CF58-4637-B0DC-68EB158E9A45}" type="presParOf" srcId="{BB829018-81FE-415E-BA42-DF05EA1879C1}" destId="{D82E561C-0F85-4101-A3B0-CCB4321185DE}" srcOrd="4" destOrd="0" presId="urn:microsoft.com/office/officeart/2005/8/layout/hList1"/>
    <dgm:cxn modelId="{20A2FD4C-7551-4A0B-ABF2-A02A6A228B53}" type="presParOf" srcId="{D82E561C-0F85-4101-A3B0-CCB4321185DE}" destId="{A1DD7AF4-B6D9-412A-8F00-6E28F7B53F43}" srcOrd="0" destOrd="0" presId="urn:microsoft.com/office/officeart/2005/8/layout/hList1"/>
    <dgm:cxn modelId="{A5C6985B-CA28-4EC4-8A10-7B10954512B1}" type="presParOf" srcId="{D82E561C-0F85-4101-A3B0-CCB4321185DE}" destId="{80D322A3-9994-4C52-986C-35A5388DBF7C}"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39E077-E40D-4820-9D9F-C5CB4CDADD87}">
      <dsp:nvSpPr>
        <dsp:cNvPr id="0" name=""/>
        <dsp:cNvSpPr/>
      </dsp:nvSpPr>
      <dsp:spPr>
        <a:xfrm>
          <a:off x="0" y="0"/>
          <a:ext cx="1230510" cy="492204"/>
        </a:xfrm>
        <a:prstGeom prst="rect">
          <a:avLst/>
        </a:prstGeom>
        <a:solidFill>
          <a:schemeClr val="accen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kern="1200" dirty="0" smtClean="0"/>
            <a:t>Mine</a:t>
          </a:r>
          <a:endParaRPr lang="en-US" sz="2200" kern="1200" dirty="0"/>
        </a:p>
      </dsp:txBody>
      <dsp:txXfrm>
        <a:off x="0" y="0"/>
        <a:ext cx="1230510" cy="492204"/>
      </dsp:txXfrm>
    </dsp:sp>
    <dsp:sp modelId="{54E43049-E865-429A-9015-023FD3560D69}">
      <dsp:nvSpPr>
        <dsp:cNvPr id="0" name=""/>
        <dsp:cNvSpPr/>
      </dsp:nvSpPr>
      <dsp:spPr>
        <a:xfrm>
          <a:off x="0" y="588957"/>
          <a:ext cx="1230510" cy="3633864"/>
        </a:xfrm>
        <a:prstGeom prst="rect">
          <a:avLst/>
        </a:prstGeom>
        <a:solidFill>
          <a:schemeClr val="accent1">
            <a:alpha val="90000"/>
            <a:tint val="40000"/>
            <a:hueOff val="0"/>
            <a:satOff val="0"/>
            <a:lumOff val="0"/>
            <a:alphaOff val="0"/>
          </a:schemeClr>
        </a:solidFill>
        <a:ln w="48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endParaRPr lang="en-US" sz="2200" kern="1200" dirty="0"/>
        </a:p>
      </dsp:txBody>
      <dsp:txXfrm>
        <a:off x="0" y="588957"/>
        <a:ext cx="1230510" cy="3633864"/>
      </dsp:txXfrm>
    </dsp:sp>
    <dsp:sp modelId="{C241DF4E-BEF4-4B92-84C9-5D5D6A4083F6}">
      <dsp:nvSpPr>
        <dsp:cNvPr id="0" name=""/>
        <dsp:cNvSpPr/>
      </dsp:nvSpPr>
      <dsp:spPr>
        <a:xfrm>
          <a:off x="1371595" y="0"/>
          <a:ext cx="1230510" cy="492204"/>
        </a:xfrm>
        <a:prstGeom prst="rect">
          <a:avLst/>
        </a:prstGeom>
        <a:solidFill>
          <a:schemeClr val="accen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kern="1200" dirty="0" smtClean="0"/>
            <a:t>Yours</a:t>
          </a:r>
          <a:endParaRPr lang="en-US" sz="2200" kern="1200" dirty="0"/>
        </a:p>
      </dsp:txBody>
      <dsp:txXfrm>
        <a:off x="1371595" y="0"/>
        <a:ext cx="1230510" cy="492204"/>
      </dsp:txXfrm>
    </dsp:sp>
    <dsp:sp modelId="{8D79816D-B4AA-4AAA-B629-63CC241A3F9C}">
      <dsp:nvSpPr>
        <dsp:cNvPr id="0" name=""/>
        <dsp:cNvSpPr/>
      </dsp:nvSpPr>
      <dsp:spPr>
        <a:xfrm>
          <a:off x="1371595" y="588957"/>
          <a:ext cx="1230510" cy="3633864"/>
        </a:xfrm>
        <a:prstGeom prst="rect">
          <a:avLst/>
        </a:prstGeom>
        <a:solidFill>
          <a:schemeClr val="accent1">
            <a:alpha val="90000"/>
            <a:tint val="40000"/>
            <a:hueOff val="0"/>
            <a:satOff val="0"/>
            <a:lumOff val="0"/>
            <a:alphaOff val="0"/>
          </a:schemeClr>
        </a:solidFill>
        <a:ln w="48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endParaRPr lang="en-US" sz="2200" kern="1200" dirty="0"/>
        </a:p>
        <a:p>
          <a:pPr marL="228600" lvl="1" indent="-228600" algn="l" defTabSz="977900">
            <a:lnSpc>
              <a:spcPct val="90000"/>
            </a:lnSpc>
            <a:spcBef>
              <a:spcPct val="0"/>
            </a:spcBef>
            <a:spcAft>
              <a:spcPct val="15000"/>
            </a:spcAft>
            <a:buChar char="••"/>
          </a:pPr>
          <a:endParaRPr lang="en-US" sz="2200" kern="1200" dirty="0"/>
        </a:p>
      </dsp:txBody>
      <dsp:txXfrm>
        <a:off x="1371595" y="588957"/>
        <a:ext cx="1230510" cy="3633864"/>
      </dsp:txXfrm>
    </dsp:sp>
    <dsp:sp modelId="{A1DD7AF4-B6D9-412A-8F00-6E28F7B53F43}">
      <dsp:nvSpPr>
        <dsp:cNvPr id="0" name=""/>
        <dsp:cNvSpPr/>
      </dsp:nvSpPr>
      <dsp:spPr>
        <a:xfrm>
          <a:off x="2743197" y="0"/>
          <a:ext cx="1230510" cy="492204"/>
        </a:xfrm>
        <a:prstGeom prst="rect">
          <a:avLst/>
        </a:prstGeom>
        <a:solidFill>
          <a:schemeClr val="accent1">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en-US" sz="2200" kern="1200" dirty="0" smtClean="0"/>
            <a:t>Ours</a:t>
          </a:r>
          <a:endParaRPr lang="en-US" sz="2200" kern="1200" dirty="0"/>
        </a:p>
      </dsp:txBody>
      <dsp:txXfrm>
        <a:off x="2743197" y="0"/>
        <a:ext cx="1230510" cy="492204"/>
      </dsp:txXfrm>
    </dsp:sp>
    <dsp:sp modelId="{80D322A3-9994-4C52-986C-35A5388DBF7C}">
      <dsp:nvSpPr>
        <dsp:cNvPr id="0" name=""/>
        <dsp:cNvSpPr/>
      </dsp:nvSpPr>
      <dsp:spPr>
        <a:xfrm>
          <a:off x="2743197" y="588962"/>
          <a:ext cx="1230510" cy="3598857"/>
        </a:xfrm>
        <a:prstGeom prst="rect">
          <a:avLst/>
        </a:prstGeom>
        <a:solidFill>
          <a:schemeClr val="accent1">
            <a:alpha val="90000"/>
            <a:tint val="40000"/>
            <a:hueOff val="0"/>
            <a:satOff val="0"/>
            <a:lumOff val="0"/>
            <a:alphaOff val="0"/>
          </a:schemeClr>
        </a:solidFill>
        <a:ln w="48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endParaRPr lang="en-US" sz="2200" kern="1200" dirty="0"/>
        </a:p>
      </dsp:txBody>
      <dsp:txXfrm>
        <a:off x="2743197" y="588962"/>
        <a:ext cx="1230510" cy="359885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085F5E8-8408-4D35-B0DD-DC736067FECA}" type="datetimeFigureOut">
              <a:rPr lang="en-US"/>
              <a:pPr>
                <a:defRPr/>
              </a:pPr>
              <a:t>5/6/2013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A3645F1-A23E-47AE-99E3-69C5D90ABB0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F0D843-7CF4-47A8-8D41-02A2EC24E09E}" type="slidenum">
              <a:rPr lang="en-US" smtClean="0"/>
              <a:pPr/>
              <a:t>26</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A3645F1-A23E-47AE-99E3-69C5D90ABB0F}" type="slidenum">
              <a:rPr lang="en-US" smtClean="0"/>
              <a:pPr>
                <a:defRPr/>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26FAC173-CE79-4F26-B8A3-B9742D28D6E6}" type="datetimeFigureOut">
              <a:rPr lang="en-US"/>
              <a:pPr>
                <a:defRPr/>
              </a:pPr>
              <a:t>5/6/2013</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30BFE4E9-F2A8-408F-911D-7F5EE8EA583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4A66EAD-3BC2-480C-8492-00BEFDB3F92E}" type="datetimeFigureOut">
              <a:rPr lang="en-US"/>
              <a:pPr>
                <a:defRPr/>
              </a:pPr>
              <a:t>5/6/2013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B49B09-A529-4B0B-B032-33D52FBE5CB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C10AE5D2-5964-49C5-A20F-00C908F220D4}" type="datetimeFigureOut">
              <a:rPr lang="en-US"/>
              <a:pPr>
                <a:defRPr/>
              </a:pPr>
              <a:t>5/6/2013</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2EF53197-085A-4801-991D-C08EA132833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1FA6F6-43AD-4DCD-AE90-B07577C7F6F9}" type="datetimeFigureOut">
              <a:rPr lang="en-US"/>
              <a:pPr>
                <a:defRPr/>
              </a:pPr>
              <a:t>5/6/2013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CACF6C8-227A-479B-B297-7C44D4A5CD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117ECFDB-5C96-45E9-BDC8-8701632CA321}" type="datetimeFigureOut">
              <a:rPr lang="en-US"/>
              <a:pPr>
                <a:defRPr/>
              </a:pPr>
              <a:t>5/6/2013</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FEF239E5-2BF4-490F-AC81-67D93178E59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FEF142C-CC3B-4A2A-9433-B7A012C992BF}" type="datetimeFigureOut">
              <a:rPr lang="en-US"/>
              <a:pPr>
                <a:defRPr/>
              </a:pPr>
              <a:t>5/6/2013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F3A5738-219B-4C80-8228-4EDDA256FE6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E9662A4-E035-4AD0-9E2E-37FE492BD55E}" type="datetimeFigureOut">
              <a:rPr lang="en-US"/>
              <a:pPr>
                <a:defRPr/>
              </a:pPr>
              <a:t>5/6/2013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767CEF5-E9A3-4F9C-B514-41F1D6633D0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31F642D-6ACB-4240-A188-DF45F9E0D421}" type="datetimeFigureOut">
              <a:rPr lang="en-US"/>
              <a:pPr>
                <a:defRPr/>
              </a:pPr>
              <a:t>5/6/2013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4E07B43-5ACE-4656-9B89-F9277788CA9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C4771918-703B-4B90-AE17-2F8C6E79B18D}" type="datetimeFigureOut">
              <a:rPr lang="en-US"/>
              <a:pPr>
                <a:defRPr/>
              </a:pPr>
              <a:t>5/6/2013</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970BE621-16B2-4851-97E5-441FF8A1BC0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625C0E19-68B3-40B9-86F6-56C239C458B4}" type="datetimeFigureOut">
              <a:rPr lang="en-US"/>
              <a:pPr>
                <a:defRPr/>
              </a:pPr>
              <a:t>5/6/2013</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B4081936-49F8-4F1F-8089-4D1427DBCF0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3CBA2193-6F11-4605-AA6E-48860CB2984D}" type="datetimeFigureOut">
              <a:rPr lang="en-US"/>
              <a:pPr>
                <a:defRPr/>
              </a:pPr>
              <a:t>5/6/2013</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5A4B2D6E-C642-462C-9B0D-59EEAE75AD6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fld id="{4F598794-9C88-4744-9B3C-C506267E5424}" type="datetimeFigureOut">
              <a:rPr lang="en-US"/>
              <a:pPr>
                <a:defRPr/>
              </a:pPr>
              <a:t>5/6/2013</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0D9EB247-484D-413B-A3FB-176C1FE45F6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7" r:id="rId1"/>
    <p:sldLayoutId id="2147483782" r:id="rId2"/>
    <p:sldLayoutId id="2147483788" r:id="rId3"/>
    <p:sldLayoutId id="2147483783" r:id="rId4"/>
    <p:sldLayoutId id="2147483784" r:id="rId5"/>
    <p:sldLayoutId id="2147483785" r:id="rId6"/>
    <p:sldLayoutId id="2147483789" r:id="rId7"/>
    <p:sldLayoutId id="2147483790" r:id="rId8"/>
    <p:sldLayoutId id="2147483791" r:id="rId9"/>
    <p:sldLayoutId id="2147483786" r:id="rId10"/>
    <p:sldLayoutId id="2147483792"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hyperlink" Target="http://www.stix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akebeliefscomix.com/Comi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04800" y="2743200"/>
            <a:ext cx="8839200" cy="1673352"/>
          </a:xfrm>
        </p:spPr>
        <p:txBody>
          <a:bodyPr/>
          <a:lstStyle/>
          <a:p>
            <a:pPr eaLnBrk="1" fontAlgn="auto" hangingPunct="1">
              <a:spcAft>
                <a:spcPts val="0"/>
              </a:spcAft>
              <a:defRPr/>
            </a:pPr>
            <a:r>
              <a:rPr lang="en-US" sz="4000" dirty="0" smtClean="0">
                <a:solidFill>
                  <a:schemeClr val="accent1">
                    <a:satMod val="150000"/>
                  </a:schemeClr>
                </a:solidFill>
              </a:rPr>
              <a:t>Building Your Toolbox of ELL Strategies</a:t>
            </a:r>
          </a:p>
        </p:txBody>
      </p:sp>
      <p:sp>
        <p:nvSpPr>
          <p:cNvPr id="8195" name="Subtitle 2"/>
          <p:cNvSpPr>
            <a:spLocks noGrp="1"/>
          </p:cNvSpPr>
          <p:nvPr>
            <p:ph type="subTitle" idx="1"/>
          </p:nvPr>
        </p:nvSpPr>
        <p:spPr>
          <a:xfrm>
            <a:off x="533400" y="4724400"/>
            <a:ext cx="8077200" cy="1500188"/>
          </a:xfrm>
        </p:spPr>
        <p:txBody>
          <a:bodyPr/>
          <a:lstStyle/>
          <a:p>
            <a:pPr eaLnBrk="1" hangingPunct="1">
              <a:buFont typeface="Arial" charset="0"/>
              <a:buNone/>
            </a:pPr>
            <a:r>
              <a:rPr lang="en-US" smtClean="0"/>
              <a:t>Facilitators:</a:t>
            </a:r>
          </a:p>
          <a:p>
            <a:pPr eaLnBrk="1" hangingPunct="1">
              <a:buFont typeface="Arial" charset="0"/>
              <a:buNone/>
            </a:pPr>
            <a:r>
              <a:rPr lang="en-US" smtClean="0"/>
              <a:t>	Erica Hilliker</a:t>
            </a:r>
          </a:p>
          <a:p>
            <a:pPr eaLnBrk="1" hangingPunct="1">
              <a:buFont typeface="Arial" charset="0"/>
              <a:buNone/>
            </a:pPr>
            <a:r>
              <a:rPr lang="en-US" smtClean="0"/>
              <a:t>	Casey Gordon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Why would </a:t>
            </a:r>
            <a:r>
              <a:rPr lang="en-US" i="1" dirty="0" smtClean="0"/>
              <a:t>Two Color Highlighting</a:t>
            </a:r>
            <a:r>
              <a:rPr lang="en-US" dirty="0" smtClean="0"/>
              <a:t> be a useful strategy for ELLs?</a:t>
            </a:r>
          </a:p>
          <a:p>
            <a:endParaRPr lang="en-US" dirty="0" smtClean="0"/>
          </a:p>
          <a:p>
            <a:r>
              <a:rPr lang="en-US" dirty="0" smtClean="0"/>
              <a:t>How would you modify this strategy to fit your content area or grade level?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52400"/>
            <a:ext cx="8229600" cy="1251062"/>
          </a:xfrm>
        </p:spPr>
        <p:txBody>
          <a:bodyPr/>
          <a:lstStyle/>
          <a:p>
            <a:pPr eaLnBrk="1" fontAlgn="auto" hangingPunct="1">
              <a:spcAft>
                <a:spcPts val="0"/>
              </a:spcAft>
              <a:defRPr/>
            </a:pPr>
            <a:r>
              <a:rPr lang="en-US" smtClean="0">
                <a:solidFill>
                  <a:schemeClr val="accent1">
                    <a:satMod val="150000"/>
                  </a:schemeClr>
                </a:solidFill>
              </a:rPr>
              <a:t>Plus/Delta Assessment</a:t>
            </a:r>
          </a:p>
        </p:txBody>
      </p:sp>
      <p:sp>
        <p:nvSpPr>
          <p:cNvPr id="14339" name="Content Placeholder 2"/>
          <p:cNvSpPr>
            <a:spLocks noGrp="1"/>
          </p:cNvSpPr>
          <p:nvPr>
            <p:ph sz="half" idx="1"/>
          </p:nvPr>
        </p:nvSpPr>
        <p:spPr>
          <a:xfrm>
            <a:off x="304800" y="1600200"/>
            <a:ext cx="4038600" cy="4624388"/>
          </a:xfrm>
        </p:spPr>
        <p:txBody>
          <a:bodyPr/>
          <a:lstStyle/>
          <a:p>
            <a:pPr eaLnBrk="1" hangingPunct="1"/>
            <a:r>
              <a:rPr lang="en-US" sz="1500" dirty="0" smtClean="0"/>
              <a:t>This is assessment is a quick way to assess student understanding of a lesson, unit, or concept.  Under the + symbol volunteers explain what they understand, know, or enjoyed about learning the topic.  </a:t>
            </a:r>
          </a:p>
          <a:p>
            <a:pPr eaLnBrk="1" hangingPunct="1"/>
            <a:endParaRPr lang="en-US" sz="1500" dirty="0" smtClean="0"/>
          </a:p>
          <a:p>
            <a:pPr eaLnBrk="1" hangingPunct="1"/>
            <a:r>
              <a:rPr lang="en-US" sz="1500" dirty="0" smtClean="0"/>
              <a:t>Under the △ (“delta”) symbol, the teacher records things that students think need to change, be improved, or still do not understand.</a:t>
            </a:r>
          </a:p>
          <a:p>
            <a:pPr eaLnBrk="1" hangingPunct="1"/>
            <a:endParaRPr lang="en-US" sz="1500" dirty="0" smtClean="0"/>
          </a:p>
          <a:p>
            <a:pPr eaLnBrk="1" hangingPunct="1"/>
            <a:r>
              <a:rPr lang="en-US" sz="1500" dirty="0" smtClean="0"/>
              <a:t>Under the → (arrow) students write what we should do next based on what they have said they know and do not know.</a:t>
            </a:r>
          </a:p>
          <a:p>
            <a:pPr eaLnBrk="1" hangingPunct="1"/>
            <a:r>
              <a:rPr lang="en-US" sz="1500" dirty="0" smtClean="0"/>
              <a:t> They can use individual sticky notes or share orally for a teacher or volunteer to record their responses.  </a:t>
            </a:r>
          </a:p>
          <a:p>
            <a:pPr eaLnBrk="1" hangingPunct="1"/>
            <a:endParaRPr lang="en-US" sz="1500" dirty="0" smtClean="0"/>
          </a:p>
          <a:p>
            <a:pPr eaLnBrk="1" hangingPunct="1"/>
            <a:r>
              <a:rPr lang="en-US" sz="1500" u="sng" dirty="0" smtClean="0"/>
              <a:t>Variations &amp; Alternatives</a:t>
            </a:r>
            <a:r>
              <a:rPr lang="en-US" sz="1500" dirty="0" smtClean="0"/>
              <a:t>: Try sentence starters like: “I liked...” “I know..”  “I didn’t like...” “I didn’t understand...” “I wonder..” etc.</a:t>
            </a:r>
            <a:r>
              <a:rPr lang="en-US" sz="1400" dirty="0" smtClean="0"/>
              <a:t> </a:t>
            </a:r>
          </a:p>
        </p:txBody>
      </p:sp>
      <p:pic>
        <p:nvPicPr>
          <p:cNvPr id="14340" name="Content Placeholder 4" descr="photo-83_large.jpg"/>
          <p:cNvPicPr>
            <a:picLocks noGrp="1" noChangeAspect="1"/>
          </p:cNvPicPr>
          <p:nvPr>
            <p:ph sz="half" idx="2"/>
          </p:nvPr>
        </p:nvPicPr>
        <p:blipFill>
          <a:blip r:embed="rId2" cstate="print"/>
          <a:srcRect/>
          <a:stretch>
            <a:fillRect/>
          </a:stretch>
        </p:blipFill>
        <p:spPr>
          <a:xfrm>
            <a:off x="4648200" y="2057400"/>
            <a:ext cx="4038600" cy="302895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Plus / Delta - SIOP Model</a:t>
            </a:r>
            <a:endParaRPr lang="en-US" dirty="0"/>
          </a:p>
        </p:txBody>
      </p:sp>
      <p:sp>
        <p:nvSpPr>
          <p:cNvPr id="6" name="Content Placeholder 5"/>
          <p:cNvSpPr>
            <a:spLocks noGrp="1"/>
          </p:cNvSpPr>
          <p:nvPr>
            <p:ph idx="1"/>
          </p:nvPr>
        </p:nvSpPr>
        <p:spPr/>
        <p:txBody>
          <a:bodyPr/>
          <a:lstStyle/>
          <a:p>
            <a:pPr>
              <a:lnSpc>
                <a:spcPct val="150000"/>
              </a:lnSpc>
            </a:pPr>
            <a:r>
              <a:rPr lang="en-US" dirty="0" smtClean="0"/>
              <a:t>+ = what you know about the SIOP model</a:t>
            </a:r>
          </a:p>
          <a:p>
            <a:pPr>
              <a:lnSpc>
                <a:spcPct val="150000"/>
              </a:lnSpc>
            </a:pPr>
            <a:r>
              <a:rPr lang="en-US" dirty="0" smtClean="0"/>
              <a:t>△ = things you still don’t understand or need to know more about</a:t>
            </a:r>
          </a:p>
          <a:p>
            <a:pPr>
              <a:lnSpc>
                <a:spcPct val="150000"/>
              </a:lnSpc>
            </a:pPr>
            <a:r>
              <a:rPr lang="en-US" dirty="0" smtClean="0"/>
              <a:t>→ = what you should do next, based on what you need to know</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Why would </a:t>
            </a:r>
            <a:r>
              <a:rPr lang="en-US" i="1" dirty="0" smtClean="0"/>
              <a:t>Plus/Delta Assessment</a:t>
            </a:r>
            <a:r>
              <a:rPr lang="en-US" dirty="0" smtClean="0"/>
              <a:t> be a useful strategy for ELLs?</a:t>
            </a:r>
          </a:p>
          <a:p>
            <a:endParaRPr lang="en-US" dirty="0" smtClean="0"/>
          </a:p>
          <a:p>
            <a:r>
              <a:rPr lang="en-US" dirty="0" smtClean="0"/>
              <a:t>How would you modify this strategy this fit your content area or grade level? </a:t>
            </a:r>
          </a:p>
          <a:p>
            <a:pPr>
              <a:buNone/>
            </a:pPr>
            <a:endParaRPr lang="en-US"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52400"/>
            <a:ext cx="8229600" cy="1251062"/>
          </a:xfrm>
        </p:spPr>
        <p:txBody>
          <a:bodyPr/>
          <a:lstStyle/>
          <a:p>
            <a:pPr eaLnBrk="1" fontAlgn="auto" hangingPunct="1">
              <a:spcAft>
                <a:spcPts val="0"/>
              </a:spcAft>
              <a:defRPr/>
            </a:pPr>
            <a:r>
              <a:rPr lang="en-US" smtClean="0">
                <a:solidFill>
                  <a:schemeClr val="accent1">
                    <a:satMod val="150000"/>
                  </a:schemeClr>
                </a:solidFill>
              </a:rPr>
              <a:t>Four Examples For</a:t>
            </a:r>
          </a:p>
        </p:txBody>
      </p:sp>
      <p:sp>
        <p:nvSpPr>
          <p:cNvPr id="19459" name="Content Placeholder 2"/>
          <p:cNvSpPr>
            <a:spLocks noGrp="1"/>
          </p:cNvSpPr>
          <p:nvPr>
            <p:ph sz="half" idx="1"/>
          </p:nvPr>
        </p:nvSpPr>
        <p:spPr>
          <a:xfrm>
            <a:off x="457200" y="1773238"/>
            <a:ext cx="4038600" cy="4624387"/>
          </a:xfrm>
        </p:spPr>
        <p:txBody>
          <a:bodyPr/>
          <a:lstStyle/>
          <a:p>
            <a:pPr eaLnBrk="1" hangingPunct="1"/>
            <a:r>
              <a:rPr lang="en-US" sz="1500" smtClean="0"/>
              <a:t>First, make a list of 5-10 topics that your have been studying. </a:t>
            </a:r>
          </a:p>
          <a:p>
            <a:pPr eaLnBrk="1" hangingPunct="1">
              <a:buFont typeface="Wingdings 2" pitchFamily="18" charset="2"/>
              <a:buNone/>
            </a:pPr>
            <a:endParaRPr lang="en-US" sz="1500" smtClean="0"/>
          </a:p>
          <a:p>
            <a:pPr eaLnBrk="1" hangingPunct="1"/>
            <a:r>
              <a:rPr lang="en-US" sz="1500" smtClean="0"/>
              <a:t>Next, individually or in pairs come up with 4 examples for each topic and record them on a sheet with that same number of large +’s.  For example: 4 examples of freedom; 4 routes of blood; 4 greetings etc. </a:t>
            </a:r>
          </a:p>
          <a:p>
            <a:pPr eaLnBrk="1" hangingPunct="1">
              <a:buFont typeface="Wingdings 2" pitchFamily="18" charset="2"/>
              <a:buNone/>
            </a:pPr>
            <a:endParaRPr lang="en-US" sz="1500" smtClean="0"/>
          </a:p>
          <a:p>
            <a:pPr eaLnBrk="1" hangingPunct="1"/>
            <a:r>
              <a:rPr lang="en-US" sz="1500" u="sng" smtClean="0"/>
              <a:t>Variations and Extensions</a:t>
            </a:r>
            <a:r>
              <a:rPr lang="en-US" sz="1500" smtClean="0"/>
              <a:t>: For a quicker review, call on students randomly or volunteers share examples of the topic or concept and the teacher or everyone records the information.  Once students have finished their lists, have them rank-order them with the best examples first.  Use photographs or sketches that can be glued into the correct space for each topic for younger children or children with lower proficiency levels.</a:t>
            </a:r>
          </a:p>
        </p:txBody>
      </p:sp>
      <p:pic>
        <p:nvPicPr>
          <p:cNvPr id="19460" name="Content Placeholder 4" descr="photo-44_large.jpg"/>
          <p:cNvPicPr>
            <a:picLocks noGrp="1" noChangeAspect="1"/>
          </p:cNvPicPr>
          <p:nvPr>
            <p:ph sz="half" idx="2"/>
          </p:nvPr>
        </p:nvPicPr>
        <p:blipFill>
          <a:blip r:embed="rId2" cstate="print"/>
          <a:srcRect/>
          <a:stretch>
            <a:fillRect/>
          </a:stretch>
        </p:blipFill>
        <p:spPr>
          <a:xfrm>
            <a:off x="4933950" y="1773238"/>
            <a:ext cx="3467100" cy="4624387"/>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5448"/>
            <a:ext cx="8458200" cy="1252728"/>
          </a:xfrm>
        </p:spPr>
        <p:txBody>
          <a:bodyPr>
            <a:normAutofit/>
          </a:bodyPr>
          <a:lstStyle/>
          <a:p>
            <a:r>
              <a:rPr lang="en-US" dirty="0" smtClean="0"/>
              <a:t>Four Examples for - Content</a:t>
            </a:r>
            <a:endParaRPr lang="en-US" dirty="0"/>
          </a:p>
        </p:txBody>
      </p:sp>
      <p:sp>
        <p:nvSpPr>
          <p:cNvPr id="6" name="Content Placeholder 5"/>
          <p:cNvSpPr>
            <a:spLocks noGrp="1"/>
          </p:cNvSpPr>
          <p:nvPr>
            <p:ph idx="1"/>
          </p:nvPr>
        </p:nvSpPr>
        <p:spPr/>
        <p:txBody>
          <a:bodyPr/>
          <a:lstStyle/>
          <a:p>
            <a:pPr>
              <a:lnSpc>
                <a:spcPct val="150000"/>
              </a:lnSpc>
            </a:pPr>
            <a:r>
              <a:rPr lang="en-US" dirty="0" smtClean="0"/>
              <a:t>ELA – 4 parts of speech</a:t>
            </a:r>
          </a:p>
          <a:p>
            <a:pPr>
              <a:lnSpc>
                <a:spcPct val="150000"/>
              </a:lnSpc>
            </a:pPr>
            <a:r>
              <a:rPr lang="en-US" dirty="0" smtClean="0"/>
              <a:t>Math – 4 types of operations</a:t>
            </a:r>
          </a:p>
          <a:p>
            <a:pPr>
              <a:lnSpc>
                <a:spcPct val="150000"/>
              </a:lnSpc>
            </a:pPr>
            <a:r>
              <a:rPr lang="en-US" dirty="0" smtClean="0"/>
              <a:t>Science – 4 types of habitats</a:t>
            </a:r>
          </a:p>
          <a:p>
            <a:pPr>
              <a:lnSpc>
                <a:spcPct val="150000"/>
              </a:lnSpc>
            </a:pPr>
            <a:r>
              <a:rPr lang="en-US" dirty="0" smtClean="0"/>
              <a:t>Social Studies – 4 types of landforms</a:t>
            </a:r>
          </a:p>
          <a:p>
            <a:pPr>
              <a:lnSpc>
                <a:spcPct val="150000"/>
              </a:lnSpc>
            </a:pPr>
            <a:r>
              <a:rPr lang="en-US" dirty="0" smtClean="0"/>
              <a:t>Early Elementary – 4 vowels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Why would </a:t>
            </a:r>
            <a:r>
              <a:rPr lang="en-US" i="1" dirty="0" smtClean="0"/>
              <a:t>Four Examples For</a:t>
            </a:r>
            <a:r>
              <a:rPr lang="en-US" dirty="0" smtClean="0"/>
              <a:t> be a useful strategy for ELLs?</a:t>
            </a:r>
          </a:p>
          <a:p>
            <a:endParaRPr lang="en-US" dirty="0" smtClean="0"/>
          </a:p>
          <a:p>
            <a:r>
              <a:rPr lang="en-US" dirty="0" smtClean="0"/>
              <a:t>How would you modify it to fit your content area or grade level?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52400"/>
            <a:ext cx="8229600" cy="1251062"/>
          </a:xfrm>
        </p:spPr>
        <p:txBody>
          <a:bodyPr/>
          <a:lstStyle/>
          <a:p>
            <a:pPr eaLnBrk="1" fontAlgn="auto" hangingPunct="1">
              <a:spcAft>
                <a:spcPts val="0"/>
              </a:spcAft>
              <a:defRPr/>
            </a:pPr>
            <a:r>
              <a:rPr lang="en-US" smtClean="0">
                <a:solidFill>
                  <a:schemeClr val="accent1">
                    <a:satMod val="150000"/>
                  </a:schemeClr>
                </a:solidFill>
              </a:rPr>
              <a:t>Loops Review</a:t>
            </a:r>
          </a:p>
        </p:txBody>
      </p:sp>
      <p:sp>
        <p:nvSpPr>
          <p:cNvPr id="11267" name="Content Placeholder 2"/>
          <p:cNvSpPr>
            <a:spLocks noGrp="1"/>
          </p:cNvSpPr>
          <p:nvPr>
            <p:ph sz="half" idx="1"/>
          </p:nvPr>
        </p:nvSpPr>
        <p:spPr>
          <a:xfrm>
            <a:off x="381000" y="1600200"/>
            <a:ext cx="4038600" cy="4624388"/>
          </a:xfrm>
        </p:spPr>
        <p:txBody>
          <a:bodyPr/>
          <a:lstStyle/>
          <a:p>
            <a:pPr eaLnBrk="1" hangingPunct="1"/>
            <a:r>
              <a:rPr lang="en-US" sz="1500" smtClean="0"/>
              <a:t>First, tape 5-6 large circles on the floor or use hula hoops. Label each circle with a category card (e.g. greetings, dictators, nouns, green things etc.) that relate to what you are studying.  </a:t>
            </a:r>
          </a:p>
          <a:p>
            <a:pPr eaLnBrk="1" hangingPunct="1"/>
            <a:endParaRPr lang="en-US" sz="1500" smtClean="0"/>
          </a:p>
          <a:p>
            <a:pPr eaLnBrk="1" hangingPunct="1"/>
            <a:r>
              <a:rPr lang="en-US" sz="1500" smtClean="0"/>
              <a:t>Next, students mingle to music and when the music stops, they step in or place a foot into the nearest circle and name an example of that category.  For example, for the category "green things" they could say "tree" or "grass".</a:t>
            </a:r>
          </a:p>
          <a:p>
            <a:pPr eaLnBrk="1" hangingPunct="1">
              <a:buFont typeface="Wingdings 2" pitchFamily="18" charset="2"/>
              <a:buNone/>
            </a:pPr>
            <a:r>
              <a:rPr lang="en-US" sz="1500" smtClean="0"/>
              <a:t>  </a:t>
            </a:r>
          </a:p>
          <a:p>
            <a:pPr eaLnBrk="1" hangingPunct="1"/>
            <a:r>
              <a:rPr lang="en-US" sz="1500" u="sng" smtClean="0"/>
              <a:t>Variations &amp; Extensions </a:t>
            </a:r>
            <a:r>
              <a:rPr lang="en-US" sz="1500" smtClean="0"/>
              <a:t>Students can be numbered and the teacher can all out "1's answer".  Students can carry whiteboards and record the words.  They can make sentences or must use their last word </a:t>
            </a:r>
            <a:r>
              <a:rPr lang="en-US" sz="1500" i="1" smtClean="0"/>
              <a:t>and</a:t>
            </a:r>
            <a:r>
              <a:rPr lang="en-US" sz="1500" smtClean="0"/>
              <a:t> the new word in a sentence.  Be creative while reviewing key concepts and vocabulary.</a:t>
            </a:r>
          </a:p>
        </p:txBody>
      </p:sp>
      <p:pic>
        <p:nvPicPr>
          <p:cNvPr id="11268" name="Content Placeholder 4" descr="iStock_000018668774Small_large.jpg"/>
          <p:cNvPicPr>
            <a:picLocks noGrp="1" noChangeAspect="1"/>
          </p:cNvPicPr>
          <p:nvPr>
            <p:ph sz="half" idx="2"/>
          </p:nvPr>
        </p:nvPicPr>
        <p:blipFill>
          <a:blip r:embed="rId2" cstate="print"/>
          <a:srcRect/>
          <a:stretch>
            <a:fillRect/>
          </a:stretch>
        </p:blipFill>
        <p:spPr>
          <a:xfrm>
            <a:off x="4724400" y="1981200"/>
            <a:ext cx="4154488" cy="274320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Loops Review - Content</a:t>
            </a:r>
            <a:endParaRPr lang="en-US" dirty="0"/>
          </a:p>
        </p:txBody>
      </p:sp>
      <p:sp>
        <p:nvSpPr>
          <p:cNvPr id="6" name="Content Placeholder 5"/>
          <p:cNvSpPr>
            <a:spLocks noGrp="1"/>
          </p:cNvSpPr>
          <p:nvPr>
            <p:ph idx="1"/>
          </p:nvPr>
        </p:nvSpPr>
        <p:spPr/>
        <p:txBody>
          <a:bodyPr/>
          <a:lstStyle/>
          <a:p>
            <a:pPr>
              <a:lnSpc>
                <a:spcPct val="150000"/>
              </a:lnSpc>
            </a:pPr>
            <a:r>
              <a:rPr lang="en-US" dirty="0" smtClean="0"/>
              <a:t>Math – shapes </a:t>
            </a:r>
          </a:p>
          <a:p>
            <a:pPr>
              <a:lnSpc>
                <a:spcPct val="150000"/>
              </a:lnSpc>
            </a:pPr>
            <a:r>
              <a:rPr lang="en-US" dirty="0" smtClean="0"/>
              <a:t>ELA – parts of an essay</a:t>
            </a:r>
          </a:p>
          <a:p>
            <a:pPr>
              <a:lnSpc>
                <a:spcPct val="150000"/>
              </a:lnSpc>
            </a:pPr>
            <a:r>
              <a:rPr lang="en-US" dirty="0" smtClean="0"/>
              <a:t>Science – parts of the food chain </a:t>
            </a:r>
          </a:p>
          <a:p>
            <a:pPr>
              <a:lnSpc>
                <a:spcPct val="150000"/>
              </a:lnSpc>
            </a:pPr>
            <a:r>
              <a:rPr lang="en-US" dirty="0" smtClean="0"/>
              <a:t>Social Studies – historical figures</a:t>
            </a:r>
          </a:p>
          <a:p>
            <a:pPr>
              <a:lnSpc>
                <a:spcPct val="150000"/>
              </a:lnSpc>
            </a:pPr>
            <a:r>
              <a:rPr lang="en-US" dirty="0" smtClean="0"/>
              <a:t>Early Elementary – consonants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Why would </a:t>
            </a:r>
            <a:r>
              <a:rPr lang="en-US" i="1" dirty="0" smtClean="0"/>
              <a:t>Loops Review</a:t>
            </a:r>
            <a:r>
              <a:rPr lang="en-US" dirty="0" smtClean="0"/>
              <a:t> be a useful strategy for ELLs?</a:t>
            </a:r>
          </a:p>
          <a:p>
            <a:pPr>
              <a:buNone/>
            </a:pPr>
            <a:endParaRPr lang="en-US" dirty="0" smtClean="0"/>
          </a:p>
          <a:p>
            <a:r>
              <a:rPr lang="en-US" dirty="0" smtClean="0"/>
              <a:t>How would you modify it to fit your content area or grade level?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Objectives</a:t>
            </a:r>
            <a:endParaRPr lang="en-US" dirty="0"/>
          </a:p>
        </p:txBody>
      </p:sp>
      <p:sp>
        <p:nvSpPr>
          <p:cNvPr id="9219" name="Content Placeholder 2"/>
          <p:cNvSpPr>
            <a:spLocks noGrp="1"/>
          </p:cNvSpPr>
          <p:nvPr>
            <p:ph idx="1"/>
          </p:nvPr>
        </p:nvSpPr>
        <p:spPr/>
        <p:txBody>
          <a:bodyPr/>
          <a:lstStyle/>
          <a:p>
            <a:pPr>
              <a:buFont typeface="Wingdings 2" pitchFamily="18" charset="2"/>
              <a:buNone/>
            </a:pPr>
            <a:r>
              <a:rPr lang="en-US" b="1" dirty="0" smtClean="0"/>
              <a:t>Content Objective:</a:t>
            </a:r>
          </a:p>
          <a:p>
            <a:pPr>
              <a:buFont typeface="Wingdings 2" pitchFamily="18" charset="2"/>
              <a:buNone/>
            </a:pPr>
            <a:r>
              <a:rPr lang="en-US" dirty="0" smtClean="0"/>
              <a:t>	The participants will </a:t>
            </a:r>
            <a:r>
              <a:rPr lang="en-US" dirty="0" smtClean="0"/>
              <a:t>identify</a:t>
            </a:r>
            <a:r>
              <a:rPr lang="en-US" dirty="0" smtClean="0"/>
              <a:t> </a:t>
            </a:r>
            <a:r>
              <a:rPr lang="en-US" dirty="0" smtClean="0"/>
              <a:t>classroom strategies that are effective for the instruction of ELLs. </a:t>
            </a:r>
          </a:p>
          <a:p>
            <a:pPr>
              <a:buFont typeface="Wingdings 2" pitchFamily="18" charset="2"/>
              <a:buNone/>
            </a:pPr>
            <a:endParaRPr lang="en-US" b="1" dirty="0" smtClean="0"/>
          </a:p>
          <a:p>
            <a:pPr>
              <a:buFont typeface="Wingdings 2" pitchFamily="18" charset="2"/>
              <a:buNone/>
            </a:pPr>
            <a:r>
              <a:rPr lang="en-US" b="1" dirty="0" smtClean="0"/>
              <a:t>Language Objective:</a:t>
            </a:r>
          </a:p>
          <a:p>
            <a:pPr>
              <a:buFont typeface="Wingdings 2" pitchFamily="18" charset="2"/>
              <a:buNone/>
            </a:pPr>
            <a:r>
              <a:rPr lang="en-US" b="1" dirty="0" smtClean="0"/>
              <a:t>	</a:t>
            </a:r>
            <a:r>
              <a:rPr lang="en-US" dirty="0" smtClean="0"/>
              <a:t>The participants will discuss and orally evaluate classroom strategies for ELLs. </a:t>
            </a:r>
            <a:endParaRPr lang="en-US" b="1"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52400"/>
            <a:ext cx="8229600" cy="1251062"/>
          </a:xfrm>
        </p:spPr>
        <p:txBody>
          <a:bodyPr/>
          <a:lstStyle/>
          <a:p>
            <a:pPr eaLnBrk="1" fontAlgn="auto" hangingPunct="1">
              <a:spcAft>
                <a:spcPts val="0"/>
              </a:spcAft>
              <a:defRPr/>
            </a:pPr>
            <a:r>
              <a:rPr lang="en-US" smtClean="0">
                <a:solidFill>
                  <a:schemeClr val="accent1">
                    <a:satMod val="150000"/>
                  </a:schemeClr>
                </a:solidFill>
              </a:rPr>
              <a:t>Mine, Yours, Ours</a:t>
            </a:r>
          </a:p>
        </p:txBody>
      </p:sp>
      <p:sp>
        <p:nvSpPr>
          <p:cNvPr id="10243" name="Content Placeholder 2"/>
          <p:cNvSpPr>
            <a:spLocks noGrp="1"/>
          </p:cNvSpPr>
          <p:nvPr>
            <p:ph sz="half" idx="1"/>
          </p:nvPr>
        </p:nvSpPr>
        <p:spPr>
          <a:xfrm>
            <a:off x="457200" y="1773238"/>
            <a:ext cx="4038600" cy="4624387"/>
          </a:xfrm>
        </p:spPr>
        <p:txBody>
          <a:bodyPr rtlCol="0">
            <a:normAutofit/>
          </a:bodyPr>
          <a:lstStyle/>
          <a:p>
            <a:pPr marL="461772" indent="-342900" eaLnBrk="1" fontAlgn="auto" hangingPunct="1">
              <a:spcBef>
                <a:spcPts val="0"/>
              </a:spcBef>
              <a:spcAft>
                <a:spcPts val="0"/>
              </a:spcAft>
              <a:buFont typeface="Wingdings 2" pitchFamily="18" charset="2"/>
              <a:buNone/>
              <a:defRPr/>
            </a:pPr>
            <a:r>
              <a:rPr lang="en-US" sz="1600" dirty="0" smtClean="0"/>
              <a:t>1. 	Each student creates a three column chart with the headings “mine” “yours” and “ours” .</a:t>
            </a:r>
          </a:p>
          <a:p>
            <a:pPr marL="461772" indent="-342900" eaLnBrk="1" fontAlgn="auto" hangingPunct="1">
              <a:spcBef>
                <a:spcPts val="0"/>
              </a:spcBef>
              <a:spcAft>
                <a:spcPts val="0"/>
              </a:spcAft>
              <a:buFont typeface="Wingdings 2" pitchFamily="18" charset="2"/>
              <a:buNone/>
              <a:defRPr/>
            </a:pPr>
            <a:endParaRPr lang="en-US" sz="1600" dirty="0" smtClean="0"/>
          </a:p>
          <a:p>
            <a:pPr marL="461772" indent="-342900" eaLnBrk="1" fontAlgn="auto" hangingPunct="1">
              <a:spcBef>
                <a:spcPts val="0"/>
              </a:spcBef>
              <a:spcAft>
                <a:spcPts val="0"/>
              </a:spcAft>
              <a:buFont typeface="Wingdings 2" pitchFamily="18" charset="2"/>
              <a:buNone/>
              <a:defRPr/>
            </a:pPr>
            <a:r>
              <a:rPr lang="en-US" sz="1600" dirty="0" smtClean="0"/>
              <a:t>2. 	Students brainstorm anything known about the topic studied on the “mine” side of the chart.</a:t>
            </a:r>
          </a:p>
          <a:p>
            <a:pPr marL="461772" indent="-342900" eaLnBrk="1" fontAlgn="auto" hangingPunct="1">
              <a:spcBef>
                <a:spcPts val="0"/>
              </a:spcBef>
              <a:spcAft>
                <a:spcPts val="0"/>
              </a:spcAft>
              <a:buFont typeface="Wingdings 2" pitchFamily="18" charset="2"/>
              <a:buNone/>
              <a:defRPr/>
            </a:pPr>
            <a:endParaRPr lang="en-US" sz="1600" dirty="0" smtClean="0"/>
          </a:p>
          <a:p>
            <a:pPr marL="461772" indent="-342900" eaLnBrk="1" fontAlgn="auto" hangingPunct="1">
              <a:spcBef>
                <a:spcPts val="0"/>
              </a:spcBef>
              <a:spcAft>
                <a:spcPts val="0"/>
              </a:spcAft>
              <a:buFont typeface="Wingdings 2" pitchFamily="18" charset="2"/>
              <a:buNone/>
              <a:defRPr/>
            </a:pPr>
            <a:r>
              <a:rPr lang="en-US" sz="1600" dirty="0" smtClean="0"/>
              <a:t>3. 	Students gather “yours” items from peers. </a:t>
            </a:r>
          </a:p>
          <a:p>
            <a:pPr marL="461772" indent="-342900" eaLnBrk="1" fontAlgn="auto" hangingPunct="1">
              <a:spcBef>
                <a:spcPts val="0"/>
              </a:spcBef>
              <a:spcAft>
                <a:spcPts val="0"/>
              </a:spcAft>
              <a:buFont typeface="Wingdings 2" pitchFamily="18" charset="2"/>
              <a:buNone/>
              <a:defRPr/>
            </a:pPr>
            <a:endParaRPr lang="en-US" sz="1600" dirty="0" smtClean="0"/>
          </a:p>
          <a:p>
            <a:pPr marL="461772" indent="-342900" eaLnBrk="1" fontAlgn="auto" hangingPunct="1">
              <a:spcBef>
                <a:spcPts val="0"/>
              </a:spcBef>
              <a:spcAft>
                <a:spcPts val="0"/>
              </a:spcAft>
              <a:buFont typeface="Wingdings 2" pitchFamily="18" charset="2"/>
              <a:buNone/>
              <a:defRPr/>
            </a:pPr>
            <a:r>
              <a:rPr lang="en-US" sz="1600" dirty="0" smtClean="0"/>
              <a:t>4. 	In pairs or small groups, students choose and circle the 5 most important ideas .</a:t>
            </a:r>
          </a:p>
          <a:p>
            <a:pPr marL="461772" indent="-342900" eaLnBrk="1" fontAlgn="auto" hangingPunct="1">
              <a:spcBef>
                <a:spcPts val="0"/>
              </a:spcBef>
              <a:spcAft>
                <a:spcPts val="0"/>
              </a:spcAft>
              <a:buFont typeface="Wingdings 2" pitchFamily="18" charset="2"/>
              <a:buNone/>
              <a:defRPr/>
            </a:pPr>
            <a:endParaRPr lang="en-US" sz="1600" dirty="0" smtClean="0"/>
          </a:p>
          <a:p>
            <a:pPr marL="461772" indent="-342900" eaLnBrk="1" fontAlgn="auto" hangingPunct="1">
              <a:spcBef>
                <a:spcPts val="0"/>
              </a:spcBef>
              <a:spcAft>
                <a:spcPts val="0"/>
              </a:spcAft>
              <a:buFont typeface="Wingdings 2" pitchFamily="18" charset="2"/>
              <a:buNone/>
              <a:defRPr/>
            </a:pPr>
            <a:r>
              <a:rPr lang="en-US" sz="1600" dirty="0" smtClean="0"/>
              <a:t>5. 	Students report and create a class list.</a:t>
            </a:r>
            <a:endParaRPr lang="en-US" dirty="0" smtClean="0"/>
          </a:p>
          <a:p>
            <a:pPr marL="438912" indent="-320040" eaLnBrk="1" fontAlgn="auto" hangingPunct="1">
              <a:spcBef>
                <a:spcPts val="0"/>
              </a:spcBef>
              <a:spcAft>
                <a:spcPts val="0"/>
              </a:spcAft>
              <a:buFont typeface="Wingdings 2"/>
              <a:buNone/>
              <a:defRPr/>
            </a:pPr>
            <a:endParaRPr lang="en-US" dirty="0" smtClean="0"/>
          </a:p>
        </p:txBody>
      </p:sp>
      <p:graphicFrame>
        <p:nvGraphicFramePr>
          <p:cNvPr id="8" name="Content Placeholder 7"/>
          <p:cNvGraphicFramePr>
            <a:graphicFrameLocks noGrp="1"/>
          </p:cNvGraphicFramePr>
          <p:nvPr>
            <p:ph sz="half" idx="2"/>
          </p:nvPr>
        </p:nvGraphicFramePr>
        <p:xfrm>
          <a:off x="4648200" y="1773238"/>
          <a:ext cx="4038600" cy="4624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Four Corners</a:t>
            </a:r>
            <a:endParaRPr lang="en-US" dirty="0"/>
          </a:p>
        </p:txBody>
      </p:sp>
      <p:sp>
        <p:nvSpPr>
          <p:cNvPr id="21507" name="Content Placeholder 2"/>
          <p:cNvSpPr>
            <a:spLocks noGrp="1"/>
          </p:cNvSpPr>
          <p:nvPr>
            <p:ph idx="1"/>
          </p:nvPr>
        </p:nvSpPr>
        <p:spPr>
          <a:xfrm>
            <a:off x="381000" y="1600200"/>
            <a:ext cx="8229600" cy="4625975"/>
          </a:xfrm>
        </p:spPr>
        <p:txBody>
          <a:bodyPr/>
          <a:lstStyle/>
          <a:p>
            <a:pPr marL="631825" indent="-514350">
              <a:buFont typeface="Wingdings 2" pitchFamily="18" charset="2"/>
              <a:buAutoNum type="arabicPeriod"/>
            </a:pPr>
            <a:r>
              <a:rPr lang="en-US" sz="2400" smtClean="0"/>
              <a:t>The teacher writes a question on the board with four possible answers: A,B,C, or D. Each corner of the classroom is labeled with one of the alphabet letters.</a:t>
            </a:r>
          </a:p>
          <a:p>
            <a:pPr marL="631825" indent="-514350">
              <a:buFont typeface="Wingdings 2" pitchFamily="18" charset="2"/>
              <a:buAutoNum type="arabicPeriod"/>
            </a:pPr>
            <a:r>
              <a:rPr lang="en-US" sz="2400" smtClean="0"/>
              <a:t>Students move to the corner with their choice of answer. They discuss the reasons for their choice with other classmates in the same corner. One student is chosen as the reporter and reports to the class.</a:t>
            </a:r>
          </a:p>
          <a:p>
            <a:pPr marL="631825" indent="-514350">
              <a:buFont typeface="Wingdings 2" pitchFamily="18" charset="2"/>
              <a:buAutoNum type="arabicPeriod"/>
            </a:pPr>
            <a:r>
              <a:rPr lang="en-US" sz="2400" smtClean="0"/>
              <a:t>When all reports are completed, students are given a choice to move to another corner or remain where they are.</a:t>
            </a:r>
          </a:p>
          <a:p>
            <a:pPr marL="631825" indent="-514350">
              <a:buFont typeface="Wingdings 2" pitchFamily="18" charset="2"/>
              <a:buAutoNum type="arabicPeriod"/>
            </a:pPr>
            <a:r>
              <a:rPr lang="en-US" sz="2400" smtClean="0"/>
              <a:t>The correct answer is given. Students return to their seats and write their reflections, including their original and final choices and what they learned.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Triangle Vocabulary Note Organizer</a:t>
            </a:r>
            <a:endParaRPr lang="en-US" dirty="0"/>
          </a:p>
        </p:txBody>
      </p:sp>
      <p:sp>
        <p:nvSpPr>
          <p:cNvPr id="22531" name="Content Placeholder 2"/>
          <p:cNvSpPr>
            <a:spLocks noGrp="1"/>
          </p:cNvSpPr>
          <p:nvPr>
            <p:ph idx="1"/>
          </p:nvPr>
        </p:nvSpPr>
        <p:spPr/>
        <p:txBody>
          <a:bodyPr/>
          <a:lstStyle/>
          <a:p>
            <a:endParaRPr lang="en-US" smtClean="0"/>
          </a:p>
        </p:txBody>
      </p:sp>
      <p:sp>
        <p:nvSpPr>
          <p:cNvPr id="4" name="Isosceles Triangle 3"/>
          <p:cNvSpPr/>
          <p:nvPr/>
        </p:nvSpPr>
        <p:spPr>
          <a:xfrm>
            <a:off x="2057400" y="1828800"/>
            <a:ext cx="5029200" cy="4419600"/>
          </a:xfrm>
          <a:prstGeom prst="triangl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6" name="Straight Connector 5"/>
          <p:cNvCxnSpPr/>
          <p:nvPr/>
        </p:nvCxnSpPr>
        <p:spPr>
          <a:xfrm>
            <a:off x="3886200" y="3048000"/>
            <a:ext cx="137160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a:stCxn id="4" idx="1"/>
          </p:cNvCxnSpPr>
          <p:nvPr/>
        </p:nvCxnSpPr>
        <p:spPr>
          <a:xfrm>
            <a:off x="3314700" y="4038600"/>
            <a:ext cx="255270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2743200" y="5105400"/>
            <a:ext cx="3733800" cy="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a:endCxn id="4" idx="3"/>
          </p:cNvCxnSpPr>
          <p:nvPr/>
        </p:nvCxnSpPr>
        <p:spPr>
          <a:xfrm>
            <a:off x="4572000" y="4038600"/>
            <a:ext cx="0" cy="2209800"/>
          </a:xfrm>
          <a:prstGeom prst="line">
            <a:avLst/>
          </a:prstGeom>
        </p:spPr>
        <p:style>
          <a:lnRef idx="1">
            <a:schemeClr val="dk1"/>
          </a:lnRef>
          <a:fillRef idx="0">
            <a:schemeClr val="dk1"/>
          </a:fillRef>
          <a:effectRef idx="0">
            <a:schemeClr val="dk1"/>
          </a:effectRef>
          <a:fontRef idx="minor">
            <a:schemeClr val="tx1"/>
          </a:fontRef>
        </p:style>
      </p:cxnSp>
      <p:sp>
        <p:nvSpPr>
          <p:cNvPr id="22537" name="TextBox 20"/>
          <p:cNvSpPr txBox="1">
            <a:spLocks noChangeArrowheads="1"/>
          </p:cNvSpPr>
          <p:nvPr/>
        </p:nvSpPr>
        <p:spPr bwMode="auto">
          <a:xfrm>
            <a:off x="4038600" y="2667000"/>
            <a:ext cx="1143000" cy="276225"/>
          </a:xfrm>
          <a:prstGeom prst="rect">
            <a:avLst/>
          </a:prstGeom>
          <a:noFill/>
          <a:ln w="9525">
            <a:noFill/>
            <a:miter lim="800000"/>
            <a:headEnd/>
            <a:tailEnd/>
          </a:ln>
        </p:spPr>
        <p:txBody>
          <a:bodyPr>
            <a:spAutoFit/>
          </a:bodyPr>
          <a:lstStyle/>
          <a:p>
            <a:pPr algn="ctr"/>
            <a:r>
              <a:rPr lang="en-US" sz="1200" b="1"/>
              <a:t>minutemen</a:t>
            </a:r>
          </a:p>
        </p:txBody>
      </p:sp>
      <p:sp>
        <p:nvSpPr>
          <p:cNvPr id="22538" name="TextBox 21"/>
          <p:cNvSpPr txBox="1">
            <a:spLocks noChangeArrowheads="1"/>
          </p:cNvSpPr>
          <p:nvPr/>
        </p:nvSpPr>
        <p:spPr bwMode="auto">
          <a:xfrm>
            <a:off x="3962400" y="3124200"/>
            <a:ext cx="1295400" cy="830263"/>
          </a:xfrm>
          <a:prstGeom prst="rect">
            <a:avLst/>
          </a:prstGeom>
          <a:noFill/>
          <a:ln w="9525">
            <a:noFill/>
            <a:miter lim="800000"/>
            <a:headEnd/>
            <a:tailEnd/>
          </a:ln>
        </p:spPr>
        <p:txBody>
          <a:bodyPr>
            <a:spAutoFit/>
          </a:bodyPr>
          <a:lstStyle/>
          <a:p>
            <a:pPr algn="ctr"/>
            <a:r>
              <a:rPr lang="en-US" sz="1200" b="1"/>
              <a:t>soldiers who were ready to fight in a minute</a:t>
            </a:r>
          </a:p>
        </p:txBody>
      </p:sp>
      <p:sp>
        <p:nvSpPr>
          <p:cNvPr id="22539" name="TextBox 22"/>
          <p:cNvSpPr txBox="1">
            <a:spLocks noChangeArrowheads="1"/>
          </p:cNvSpPr>
          <p:nvPr/>
        </p:nvSpPr>
        <p:spPr bwMode="auto">
          <a:xfrm>
            <a:off x="3429000" y="4419600"/>
            <a:ext cx="1066800" cy="307975"/>
          </a:xfrm>
          <a:prstGeom prst="rect">
            <a:avLst/>
          </a:prstGeom>
          <a:noFill/>
          <a:ln w="9525">
            <a:noFill/>
            <a:miter lim="800000"/>
            <a:headEnd/>
            <a:tailEnd/>
          </a:ln>
        </p:spPr>
        <p:txBody>
          <a:bodyPr>
            <a:spAutoFit/>
          </a:bodyPr>
          <a:lstStyle/>
          <a:p>
            <a:pPr algn="ctr"/>
            <a:r>
              <a:rPr lang="en-US" sz="1400" b="1"/>
              <a:t>minute</a:t>
            </a:r>
          </a:p>
        </p:txBody>
      </p:sp>
      <p:sp>
        <p:nvSpPr>
          <p:cNvPr id="22540" name="TextBox 28"/>
          <p:cNvSpPr txBox="1">
            <a:spLocks noChangeArrowheads="1"/>
          </p:cNvSpPr>
          <p:nvPr/>
        </p:nvSpPr>
        <p:spPr bwMode="auto">
          <a:xfrm>
            <a:off x="4800600" y="4419600"/>
            <a:ext cx="1219200" cy="307975"/>
          </a:xfrm>
          <a:prstGeom prst="rect">
            <a:avLst/>
          </a:prstGeom>
          <a:noFill/>
          <a:ln w="9525">
            <a:noFill/>
            <a:miter lim="800000"/>
            <a:headEnd/>
            <a:tailEnd/>
          </a:ln>
        </p:spPr>
        <p:txBody>
          <a:bodyPr>
            <a:spAutoFit/>
          </a:bodyPr>
          <a:lstStyle/>
          <a:p>
            <a:pPr algn="ctr"/>
            <a:r>
              <a:rPr lang="en-US" sz="1400" b="1"/>
              <a:t>men</a:t>
            </a:r>
          </a:p>
        </p:txBody>
      </p:sp>
      <p:sp>
        <p:nvSpPr>
          <p:cNvPr id="22541" name="TextBox 29"/>
          <p:cNvSpPr txBox="1">
            <a:spLocks noChangeArrowheads="1"/>
          </p:cNvSpPr>
          <p:nvPr/>
        </p:nvSpPr>
        <p:spPr bwMode="auto">
          <a:xfrm>
            <a:off x="2667000" y="5486400"/>
            <a:ext cx="1676400" cy="307975"/>
          </a:xfrm>
          <a:prstGeom prst="rect">
            <a:avLst/>
          </a:prstGeom>
          <a:noFill/>
          <a:ln w="9525">
            <a:noFill/>
            <a:miter lim="800000"/>
            <a:headEnd/>
            <a:tailEnd/>
          </a:ln>
        </p:spPr>
        <p:txBody>
          <a:bodyPr>
            <a:spAutoFit/>
          </a:bodyPr>
          <a:lstStyle/>
          <a:p>
            <a:pPr algn="ctr"/>
            <a:r>
              <a:rPr lang="en-US" sz="1400" b="1"/>
              <a:t>sixty seconds</a:t>
            </a:r>
          </a:p>
        </p:txBody>
      </p:sp>
      <p:sp>
        <p:nvSpPr>
          <p:cNvPr id="22542" name="TextBox 30"/>
          <p:cNvSpPr txBox="1">
            <a:spLocks noChangeArrowheads="1"/>
          </p:cNvSpPr>
          <p:nvPr/>
        </p:nvSpPr>
        <p:spPr bwMode="auto">
          <a:xfrm>
            <a:off x="4876800" y="5486400"/>
            <a:ext cx="1371600" cy="307975"/>
          </a:xfrm>
          <a:prstGeom prst="rect">
            <a:avLst/>
          </a:prstGeom>
          <a:noFill/>
          <a:ln w="9525">
            <a:noFill/>
            <a:miter lim="800000"/>
            <a:headEnd/>
            <a:tailEnd/>
          </a:ln>
        </p:spPr>
        <p:txBody>
          <a:bodyPr>
            <a:spAutoFit/>
          </a:bodyPr>
          <a:lstStyle/>
          <a:p>
            <a:pPr algn="ctr"/>
            <a:r>
              <a:rPr lang="en-US" sz="1400" b="1"/>
              <a:t>plural of man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Alphabet Summary Cards</a:t>
            </a:r>
            <a:endParaRPr lang="en-US" dirty="0"/>
          </a:p>
        </p:txBody>
      </p:sp>
      <p:sp>
        <p:nvSpPr>
          <p:cNvPr id="23555" name="Content Placeholder 5"/>
          <p:cNvSpPr>
            <a:spLocks noGrp="1"/>
          </p:cNvSpPr>
          <p:nvPr>
            <p:ph idx="1"/>
          </p:nvPr>
        </p:nvSpPr>
        <p:spPr/>
        <p:txBody>
          <a:bodyPr/>
          <a:lstStyle/>
          <a:p>
            <a:r>
              <a:rPr lang="en-US" smtClean="0"/>
              <a:t>Create alphabet cards, one for each letter of the alphabet. Distribute them to individual students or small groups, based on the current topic of study.</a:t>
            </a:r>
          </a:p>
          <a:p>
            <a:r>
              <a:rPr lang="en-US" smtClean="0"/>
              <a:t>Have students(individually or as pairs) write down information connected to the topic either beginning with or related to that letter of the alphabet.</a:t>
            </a:r>
          </a:p>
          <a:p>
            <a:r>
              <a:rPr lang="en-US" smtClean="0"/>
              <a:t>Review student responses with the class. Check for accuracy of information.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Total Response Signals</a:t>
            </a:r>
            <a:endParaRPr lang="en-US" dirty="0"/>
          </a:p>
        </p:txBody>
      </p:sp>
      <p:graphicFrame>
        <p:nvGraphicFramePr>
          <p:cNvPr id="4" name="Content Placeholder 3"/>
          <p:cNvGraphicFramePr>
            <a:graphicFrameLocks noGrp="1"/>
          </p:cNvGraphicFramePr>
          <p:nvPr>
            <p:ph idx="1"/>
          </p:nvPr>
        </p:nvGraphicFramePr>
        <p:xfrm>
          <a:off x="381000" y="1447800"/>
          <a:ext cx="8229600" cy="5273040"/>
        </p:xfrm>
        <a:graphic>
          <a:graphicData uri="http://schemas.openxmlformats.org/drawingml/2006/table">
            <a:tbl>
              <a:tblPr firstRow="1" bandRow="1">
                <a:tableStyleId>{5C22544A-7EE6-4342-B048-85BDC9FD1C3A}</a:tableStyleId>
              </a:tblPr>
              <a:tblGrid>
                <a:gridCol w="2057400"/>
                <a:gridCol w="6172200"/>
              </a:tblGrid>
              <a:tr h="370840">
                <a:tc>
                  <a:txBody>
                    <a:bodyPr/>
                    <a:lstStyle/>
                    <a:p>
                      <a:r>
                        <a:rPr lang="en-US" sz="1400" b="1" dirty="0" smtClean="0"/>
                        <a:t>Written Response</a:t>
                      </a:r>
                      <a:endParaRPr lang="en-US" sz="1400" b="1" dirty="0"/>
                    </a:p>
                  </a:txBody>
                  <a:tcPr/>
                </a:tc>
                <a:tc>
                  <a:txBody>
                    <a:bodyPr/>
                    <a:lstStyle/>
                    <a:p>
                      <a:pPr>
                        <a:buFont typeface="Arial" pitchFamily="34" charset="0"/>
                        <a:buChar char="•"/>
                      </a:pPr>
                      <a:r>
                        <a:rPr lang="en-US" sz="1400" dirty="0" smtClean="0"/>
                        <a:t>Hold up Paper</a:t>
                      </a:r>
                    </a:p>
                    <a:p>
                      <a:pPr>
                        <a:buFont typeface="Arial" pitchFamily="34" charset="0"/>
                        <a:buChar char="•"/>
                      </a:pPr>
                      <a:r>
                        <a:rPr lang="en-US" sz="1400" dirty="0" smtClean="0"/>
                        <a:t>White Boards</a:t>
                      </a:r>
                    </a:p>
                    <a:p>
                      <a:pPr>
                        <a:buFont typeface="Arial" pitchFamily="34" charset="0"/>
                        <a:buChar char="•"/>
                      </a:pPr>
                      <a:r>
                        <a:rPr lang="en-US" sz="1400" dirty="0" smtClean="0"/>
                        <a:t>Personal Chalk Boards</a:t>
                      </a:r>
                    </a:p>
                    <a:p>
                      <a:pPr>
                        <a:buFont typeface="Arial" pitchFamily="34" charset="0"/>
                        <a:buChar char="•"/>
                      </a:pPr>
                      <a:r>
                        <a:rPr lang="en-US" sz="1400" dirty="0" smtClean="0"/>
                        <a:t>Answer on Cards</a:t>
                      </a:r>
                      <a:endParaRPr lang="en-US" sz="1400" dirty="0"/>
                    </a:p>
                  </a:txBody>
                  <a:tcPr/>
                </a:tc>
              </a:tr>
              <a:tr h="370840">
                <a:tc>
                  <a:txBody>
                    <a:bodyPr/>
                    <a:lstStyle/>
                    <a:p>
                      <a:r>
                        <a:rPr lang="en-US" sz="1400" b="1" dirty="0" smtClean="0"/>
                        <a:t>Ready Response</a:t>
                      </a:r>
                      <a:endParaRPr lang="en-US" sz="1400" b="1" dirty="0"/>
                    </a:p>
                  </a:txBody>
                  <a:tcPr/>
                </a:tc>
                <a:tc>
                  <a:txBody>
                    <a:bodyPr/>
                    <a:lstStyle/>
                    <a:p>
                      <a:pPr>
                        <a:buFont typeface="Arial" pitchFamily="34" charset="0"/>
                        <a:buChar char="•"/>
                      </a:pPr>
                      <a:r>
                        <a:rPr lang="en-US" sz="1400" dirty="0" smtClean="0"/>
                        <a:t>Hands Up When Ready</a:t>
                      </a:r>
                    </a:p>
                    <a:p>
                      <a:pPr>
                        <a:buFont typeface="Arial" pitchFamily="34" charset="0"/>
                        <a:buChar char="•"/>
                      </a:pPr>
                      <a:r>
                        <a:rPr lang="en-US" sz="1400" dirty="0" smtClean="0"/>
                        <a:t>Hands Down When Ready</a:t>
                      </a:r>
                    </a:p>
                    <a:p>
                      <a:pPr>
                        <a:buFont typeface="Arial" pitchFamily="34" charset="0"/>
                        <a:buChar char="•"/>
                      </a:pPr>
                      <a:r>
                        <a:rPr lang="en-US" sz="1400" dirty="0" smtClean="0"/>
                        <a:t>Thinker’s Chin</a:t>
                      </a:r>
                      <a:r>
                        <a:rPr lang="en-US" sz="1400" baseline="0" dirty="0" smtClean="0"/>
                        <a:t> (hand off chin when ready)</a:t>
                      </a:r>
                    </a:p>
                    <a:p>
                      <a:pPr>
                        <a:buFont typeface="Arial" pitchFamily="34" charset="0"/>
                        <a:buChar char="•"/>
                      </a:pPr>
                      <a:r>
                        <a:rPr lang="en-US" sz="1400" baseline="0" dirty="0" smtClean="0"/>
                        <a:t>Stand When You Are Ready</a:t>
                      </a:r>
                    </a:p>
                    <a:p>
                      <a:pPr>
                        <a:buFont typeface="Arial" pitchFamily="34" charset="0"/>
                        <a:buChar char="•"/>
                      </a:pPr>
                      <a:r>
                        <a:rPr lang="en-US" sz="1400" baseline="0" dirty="0" smtClean="0"/>
                        <a:t>Sit When You Are Ready</a:t>
                      </a:r>
                    </a:p>
                    <a:p>
                      <a:pPr>
                        <a:buFont typeface="Arial" pitchFamily="34" charset="0"/>
                        <a:buChar char="•"/>
                      </a:pPr>
                      <a:r>
                        <a:rPr lang="en-US" sz="1400" baseline="0" dirty="0" smtClean="0"/>
                        <a:t>Put your Pen on you Paper When Ready</a:t>
                      </a:r>
                    </a:p>
                    <a:p>
                      <a:pPr>
                        <a:buFont typeface="Arial" pitchFamily="34" charset="0"/>
                        <a:buChar char="•"/>
                      </a:pPr>
                      <a:r>
                        <a:rPr lang="en-US" sz="1400" baseline="0" dirty="0" smtClean="0"/>
                        <a:t>Put your Pen Down When You Are Finished</a:t>
                      </a:r>
                    </a:p>
                    <a:p>
                      <a:pPr>
                        <a:buFont typeface="Arial" pitchFamily="34" charset="0"/>
                        <a:buChar char="•"/>
                      </a:pPr>
                      <a:r>
                        <a:rPr lang="en-US" sz="1400" baseline="0" dirty="0" smtClean="0"/>
                        <a:t>All Eyes on Teacher</a:t>
                      </a:r>
                    </a:p>
                    <a:p>
                      <a:pPr>
                        <a:buFont typeface="Arial" pitchFamily="34" charset="0"/>
                        <a:buChar char="•"/>
                      </a:pPr>
                      <a:r>
                        <a:rPr lang="en-US" sz="1400" baseline="0" dirty="0" smtClean="0"/>
                        <a:t>Heads Down</a:t>
                      </a:r>
                      <a:endParaRPr lang="en-US" sz="1400" dirty="0"/>
                    </a:p>
                  </a:txBody>
                  <a:tcPr/>
                </a:tc>
              </a:tr>
              <a:tr h="370840">
                <a:tc>
                  <a:txBody>
                    <a:bodyPr/>
                    <a:lstStyle/>
                    <a:p>
                      <a:r>
                        <a:rPr lang="en-US" sz="1400" b="1" dirty="0" smtClean="0"/>
                        <a:t>Making Choices</a:t>
                      </a:r>
                      <a:endParaRPr lang="en-US" sz="1400" b="1" dirty="0"/>
                    </a:p>
                  </a:txBody>
                  <a:tcPr/>
                </a:tc>
                <a:tc>
                  <a:txBody>
                    <a:bodyPr/>
                    <a:lstStyle/>
                    <a:p>
                      <a:pPr>
                        <a:buFont typeface="Arial" pitchFamily="34" charset="0"/>
                        <a:buChar char="•"/>
                      </a:pPr>
                      <a:r>
                        <a:rPr lang="en-US" sz="1400" dirty="0" smtClean="0"/>
                        <a:t>Open</a:t>
                      </a:r>
                      <a:r>
                        <a:rPr lang="en-US" sz="1400" baseline="0" dirty="0" smtClean="0"/>
                        <a:t> Hand/Closed Hand</a:t>
                      </a:r>
                    </a:p>
                    <a:p>
                      <a:pPr>
                        <a:buFont typeface="Arial" pitchFamily="34" charset="0"/>
                        <a:buChar char="•"/>
                      </a:pPr>
                      <a:r>
                        <a:rPr lang="en-US" sz="1400" baseline="0" dirty="0" smtClean="0"/>
                        <a:t>Thumbs Up/Thumbs Down</a:t>
                      </a:r>
                    </a:p>
                    <a:p>
                      <a:pPr>
                        <a:buFont typeface="Arial" pitchFamily="34" charset="0"/>
                        <a:buChar char="•"/>
                      </a:pPr>
                      <a:r>
                        <a:rPr lang="en-US" sz="1400" baseline="0" dirty="0" smtClean="0"/>
                        <a:t>Pens Up/Pens Down</a:t>
                      </a:r>
                    </a:p>
                    <a:p>
                      <a:pPr>
                        <a:buFont typeface="Arial" pitchFamily="34" charset="0"/>
                        <a:buChar char="•"/>
                      </a:pPr>
                      <a:r>
                        <a:rPr lang="en-US" sz="1400" baseline="0" dirty="0" smtClean="0"/>
                        <a:t>Number Wheels</a:t>
                      </a:r>
                    </a:p>
                    <a:p>
                      <a:pPr>
                        <a:buFont typeface="Arial" pitchFamily="34" charset="0"/>
                        <a:buChar char="•"/>
                      </a:pPr>
                      <a:r>
                        <a:rPr lang="en-US" sz="1400" baseline="0" dirty="0" smtClean="0"/>
                        <a:t>Green Card/Red Card</a:t>
                      </a:r>
                    </a:p>
                    <a:p>
                      <a:pPr>
                        <a:buFont typeface="Arial" pitchFamily="34" charset="0"/>
                        <a:buChar char="•"/>
                      </a:pPr>
                      <a:r>
                        <a:rPr lang="en-US" sz="1400" baseline="0" dirty="0" smtClean="0"/>
                        <a:t>Move to the Corner/Spot You Agree/Disagree with Letter or Number Card Choices on a Metal Ring- A,B,C,D or 1,2, 3,4</a:t>
                      </a:r>
                      <a:endParaRPr lang="en-US" sz="1400" dirty="0"/>
                    </a:p>
                  </a:txBody>
                  <a:tcPr/>
                </a:tc>
              </a:tr>
              <a:tr h="370840">
                <a:tc>
                  <a:txBody>
                    <a:bodyPr/>
                    <a:lstStyle/>
                    <a:p>
                      <a:r>
                        <a:rPr lang="en-US" sz="1400" b="1" dirty="0" smtClean="0"/>
                        <a:t>Ranking</a:t>
                      </a:r>
                      <a:endParaRPr lang="en-US" sz="1400" b="1" dirty="0"/>
                    </a:p>
                  </a:txBody>
                  <a:tcPr/>
                </a:tc>
                <a:tc>
                  <a:txBody>
                    <a:bodyPr/>
                    <a:lstStyle/>
                    <a:p>
                      <a:pPr>
                        <a:buFont typeface="Arial" pitchFamily="34" charset="0"/>
                        <a:buChar char="•"/>
                      </a:pPr>
                      <a:r>
                        <a:rPr lang="en-US" sz="1400" dirty="0" smtClean="0"/>
                        <a:t>Rank with Your Fingers</a:t>
                      </a:r>
                    </a:p>
                    <a:p>
                      <a:pPr>
                        <a:buFont typeface="Arial" pitchFamily="34" charset="0"/>
                        <a:buChar char="•"/>
                      </a:pPr>
                      <a:r>
                        <a:rPr lang="en-US" sz="1400" dirty="0" smtClean="0"/>
                        <a:t>Rank with Your</a:t>
                      </a:r>
                      <a:r>
                        <a:rPr lang="en-US" sz="1400" baseline="0" dirty="0" smtClean="0"/>
                        <a:t> Arm (the higher, the better)</a:t>
                      </a:r>
                    </a:p>
                    <a:p>
                      <a:pPr>
                        <a:buFont typeface="Arial" pitchFamily="34" charset="0"/>
                        <a:buChar char="•"/>
                      </a:pPr>
                      <a:r>
                        <a:rPr lang="en-US" sz="1400" baseline="0" dirty="0" smtClean="0"/>
                        <a:t>Knocking/Clapping/Cheering</a:t>
                      </a:r>
                      <a:endParaRPr lang="en-US" sz="1400"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 Triple S, A</a:t>
            </a:r>
            <a:endParaRPr lang="en-US" dirty="0"/>
          </a:p>
        </p:txBody>
      </p:sp>
      <p:sp>
        <p:nvSpPr>
          <p:cNvPr id="25603" name="Content Placeholder 2"/>
          <p:cNvSpPr>
            <a:spLocks noGrp="1"/>
          </p:cNvSpPr>
          <p:nvPr>
            <p:ph idx="1"/>
          </p:nvPr>
        </p:nvSpPr>
        <p:spPr/>
        <p:txBody>
          <a:bodyPr/>
          <a:lstStyle/>
          <a:p>
            <a:pPr>
              <a:buFont typeface="Wingdings 2" pitchFamily="18" charset="2"/>
              <a:buNone/>
            </a:pPr>
            <a:r>
              <a:rPr lang="en-US" sz="2800" b="1" smtClean="0"/>
              <a:t>Directions:</a:t>
            </a:r>
          </a:p>
          <a:p>
            <a:pPr>
              <a:buFont typeface="Wingdings 2" pitchFamily="18" charset="2"/>
              <a:buNone/>
            </a:pPr>
            <a:r>
              <a:rPr lang="en-US" sz="2400" b="1" smtClean="0"/>
              <a:t>Question:</a:t>
            </a:r>
            <a:r>
              <a:rPr lang="en-US" sz="2400" smtClean="0"/>
              <a:t> Ask the class a question.</a:t>
            </a:r>
          </a:p>
          <a:p>
            <a:pPr>
              <a:buFont typeface="Wingdings 2" pitchFamily="18" charset="2"/>
              <a:buNone/>
            </a:pPr>
            <a:r>
              <a:rPr lang="en-US" sz="2400" b="1" smtClean="0"/>
              <a:t>Signal: </a:t>
            </a:r>
            <a:r>
              <a:rPr lang="en-US" sz="2400" smtClean="0"/>
              <a:t>Ask students to give you a response signal when they are ready to answer the question. </a:t>
            </a:r>
          </a:p>
          <a:p>
            <a:pPr>
              <a:buFont typeface="Wingdings 2" pitchFamily="18" charset="2"/>
              <a:buNone/>
            </a:pPr>
            <a:r>
              <a:rPr lang="en-US" sz="2400" b="1" smtClean="0"/>
              <a:t>Stem:</a:t>
            </a:r>
            <a:r>
              <a:rPr lang="en-US" sz="2400" smtClean="0"/>
              <a:t> Provide students with a sentence stem to use when answering the question.</a:t>
            </a:r>
          </a:p>
          <a:p>
            <a:pPr>
              <a:buFont typeface="Wingdings 2" pitchFamily="18" charset="2"/>
              <a:buNone/>
            </a:pPr>
            <a:r>
              <a:rPr lang="en-US" sz="2400" b="1" smtClean="0"/>
              <a:t>Share:</a:t>
            </a:r>
            <a:r>
              <a:rPr lang="en-US" sz="2400" smtClean="0"/>
              <a:t> Give students the opportunity to share their response with other students, in pairs, triads, or groups.</a:t>
            </a:r>
          </a:p>
          <a:p>
            <a:pPr>
              <a:buFont typeface="Wingdings 2" pitchFamily="18" charset="2"/>
              <a:buNone/>
            </a:pPr>
            <a:r>
              <a:rPr lang="en-US" sz="2400" b="1" smtClean="0"/>
              <a:t>Assess:</a:t>
            </a:r>
            <a:r>
              <a:rPr lang="en-US" sz="2400" smtClean="0"/>
              <a:t> Determine the quality of student discussions and the level of student understanding. Teachers can assess students either by randomly selecting students to share out loud or by having all students write a response. </a:t>
            </a:r>
          </a:p>
          <a:p>
            <a:pPr>
              <a:buFont typeface="Wingdings 2" pitchFamily="18" charset="2"/>
              <a:buNone/>
            </a:pPr>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 Triple S, and A Examples</a:t>
            </a:r>
            <a:endParaRPr lang="en-US" dirty="0"/>
          </a:p>
        </p:txBody>
      </p:sp>
      <p:graphicFrame>
        <p:nvGraphicFramePr>
          <p:cNvPr id="4" name="Content Placeholder 3"/>
          <p:cNvGraphicFramePr>
            <a:graphicFrameLocks noGrp="1"/>
          </p:cNvGraphicFramePr>
          <p:nvPr>
            <p:ph idx="1"/>
          </p:nvPr>
        </p:nvGraphicFramePr>
        <p:xfrm>
          <a:off x="228600" y="1600200"/>
          <a:ext cx="8229600" cy="4912360"/>
        </p:xfrm>
        <a:graphic>
          <a:graphicData uri="http://schemas.openxmlformats.org/drawingml/2006/table">
            <a:tbl>
              <a:tblPr firstRow="1" bandRow="1">
                <a:tableStyleId>{5C22544A-7EE6-4342-B048-85BDC9FD1C3A}</a:tableStyleId>
              </a:tblPr>
              <a:tblGrid>
                <a:gridCol w="1645920"/>
                <a:gridCol w="1554480"/>
                <a:gridCol w="1737360"/>
                <a:gridCol w="1645920"/>
                <a:gridCol w="1645920"/>
              </a:tblGrid>
              <a:tr h="370840">
                <a:tc>
                  <a:txBody>
                    <a:bodyPr/>
                    <a:lstStyle/>
                    <a:p>
                      <a:r>
                        <a:rPr lang="en-US" dirty="0" smtClean="0"/>
                        <a:t>Question</a:t>
                      </a:r>
                      <a:endParaRPr lang="en-US" dirty="0"/>
                    </a:p>
                  </a:txBody>
                  <a:tcPr/>
                </a:tc>
                <a:tc>
                  <a:txBody>
                    <a:bodyPr/>
                    <a:lstStyle/>
                    <a:p>
                      <a:r>
                        <a:rPr lang="en-US" dirty="0" smtClean="0"/>
                        <a:t>Signal</a:t>
                      </a:r>
                      <a:endParaRPr lang="en-US" dirty="0"/>
                    </a:p>
                  </a:txBody>
                  <a:tcPr/>
                </a:tc>
                <a:tc>
                  <a:txBody>
                    <a:bodyPr/>
                    <a:lstStyle/>
                    <a:p>
                      <a:r>
                        <a:rPr lang="en-US" dirty="0" smtClean="0"/>
                        <a:t>Stem</a:t>
                      </a:r>
                      <a:endParaRPr lang="en-US" dirty="0"/>
                    </a:p>
                  </a:txBody>
                  <a:tcPr/>
                </a:tc>
                <a:tc>
                  <a:txBody>
                    <a:bodyPr/>
                    <a:lstStyle/>
                    <a:p>
                      <a:r>
                        <a:rPr lang="en-US" dirty="0" smtClean="0"/>
                        <a:t>Share</a:t>
                      </a:r>
                      <a:endParaRPr lang="en-US" dirty="0"/>
                    </a:p>
                  </a:txBody>
                  <a:tcPr/>
                </a:tc>
                <a:tc>
                  <a:txBody>
                    <a:bodyPr/>
                    <a:lstStyle/>
                    <a:p>
                      <a:r>
                        <a:rPr lang="en-US" dirty="0" smtClean="0"/>
                        <a:t>Assess</a:t>
                      </a:r>
                      <a:endParaRPr lang="en-US" dirty="0"/>
                    </a:p>
                  </a:txBody>
                  <a:tcPr/>
                </a:tc>
              </a:tr>
              <a:tr h="370840">
                <a:tc>
                  <a:txBody>
                    <a:bodyPr/>
                    <a:lstStyle/>
                    <a:p>
                      <a:r>
                        <a:rPr lang="en-US" sz="1600" dirty="0" smtClean="0"/>
                        <a:t>(Math)</a:t>
                      </a:r>
                    </a:p>
                    <a:p>
                      <a:r>
                        <a:rPr lang="en-US" sz="1600" dirty="0" smtClean="0"/>
                        <a:t>What</a:t>
                      </a:r>
                      <a:r>
                        <a:rPr lang="en-US" sz="1600" baseline="0" dirty="0" smtClean="0"/>
                        <a:t> are some important things to remember when factoring equations?</a:t>
                      </a:r>
                      <a:endParaRPr lang="en-US" sz="1600" dirty="0"/>
                    </a:p>
                  </a:txBody>
                  <a:tcPr/>
                </a:tc>
                <a:tc>
                  <a:txBody>
                    <a:bodyPr/>
                    <a:lstStyle/>
                    <a:p>
                      <a:r>
                        <a:rPr lang="en-US" sz="1600" dirty="0" smtClean="0"/>
                        <a:t>Thumbs up when ready to respond</a:t>
                      </a:r>
                      <a:endParaRPr lang="en-US" sz="1600" dirty="0"/>
                    </a:p>
                  </a:txBody>
                  <a:tcPr/>
                </a:tc>
                <a:tc>
                  <a:txBody>
                    <a:bodyPr/>
                    <a:lstStyle/>
                    <a:p>
                      <a:r>
                        <a:rPr lang="en-US" sz="1600" dirty="0" smtClean="0"/>
                        <a:t>The most important thing to remember about factoring equations</a:t>
                      </a:r>
                      <a:r>
                        <a:rPr lang="en-US" sz="1600" baseline="0" dirty="0" smtClean="0"/>
                        <a:t> is…because…</a:t>
                      </a:r>
                      <a:endParaRPr lang="en-US" sz="1600" dirty="0"/>
                    </a:p>
                  </a:txBody>
                  <a:tcPr/>
                </a:tc>
                <a:tc>
                  <a:txBody>
                    <a:bodyPr/>
                    <a:lstStyle/>
                    <a:p>
                      <a:r>
                        <a:rPr lang="en-US" sz="1600" dirty="0" smtClean="0"/>
                        <a:t>Share in groups of three</a:t>
                      </a:r>
                      <a:endParaRPr lang="en-US" sz="1600" dirty="0"/>
                    </a:p>
                  </a:txBody>
                  <a:tcPr/>
                </a:tc>
                <a:tc>
                  <a:txBody>
                    <a:bodyPr/>
                    <a:lstStyle/>
                    <a:p>
                      <a:r>
                        <a:rPr lang="en-US" sz="1600" dirty="0" smtClean="0"/>
                        <a:t>Randomly</a:t>
                      </a:r>
                      <a:r>
                        <a:rPr lang="en-US" sz="1600" baseline="0" dirty="0" smtClean="0"/>
                        <a:t> call on students</a:t>
                      </a:r>
                      <a:endParaRPr lang="en-US" sz="1600" dirty="0"/>
                    </a:p>
                  </a:txBody>
                  <a:tcPr/>
                </a:tc>
              </a:tr>
              <a:tr h="370840">
                <a:tc>
                  <a:txBody>
                    <a:bodyPr/>
                    <a:lstStyle/>
                    <a:p>
                      <a:r>
                        <a:rPr lang="en-US" sz="1600" dirty="0" smtClean="0"/>
                        <a:t>(Social Studies)</a:t>
                      </a:r>
                    </a:p>
                    <a:p>
                      <a:r>
                        <a:rPr lang="en-US" sz="1600" dirty="0" smtClean="0"/>
                        <a:t>Do you support</a:t>
                      </a:r>
                      <a:r>
                        <a:rPr lang="en-US" sz="1600" baseline="0" dirty="0" smtClean="0"/>
                        <a:t> Sam Houston’s position on secession? Why?</a:t>
                      </a:r>
                      <a:endParaRPr lang="en-US" sz="1600" dirty="0"/>
                    </a:p>
                  </a:txBody>
                  <a:tcPr/>
                </a:tc>
                <a:tc>
                  <a:txBody>
                    <a:bodyPr/>
                    <a:lstStyle/>
                    <a:p>
                      <a:r>
                        <a:rPr lang="en-US" sz="1600" dirty="0" smtClean="0"/>
                        <a:t>Stand</a:t>
                      </a:r>
                      <a:r>
                        <a:rPr lang="en-US" sz="1600" baseline="0" dirty="0" smtClean="0"/>
                        <a:t> when ready</a:t>
                      </a:r>
                      <a:endParaRPr lang="en-US" sz="1600" dirty="0"/>
                    </a:p>
                  </a:txBody>
                  <a:tcPr/>
                </a:tc>
                <a:tc>
                  <a:txBody>
                    <a:bodyPr/>
                    <a:lstStyle/>
                    <a:p>
                      <a:r>
                        <a:rPr lang="en-US" sz="1600" dirty="0" smtClean="0"/>
                        <a:t>I support/oppose</a:t>
                      </a:r>
                      <a:r>
                        <a:rPr lang="en-US" sz="1600" baseline="0" dirty="0" smtClean="0"/>
                        <a:t> Sam Houston’s position because…</a:t>
                      </a:r>
                      <a:endParaRPr lang="en-US" sz="1600" dirty="0"/>
                    </a:p>
                  </a:txBody>
                  <a:tcPr/>
                </a:tc>
                <a:tc>
                  <a:txBody>
                    <a:bodyPr/>
                    <a:lstStyle/>
                    <a:p>
                      <a:r>
                        <a:rPr lang="en-US" sz="1600" dirty="0" smtClean="0"/>
                        <a:t>Share</a:t>
                      </a:r>
                      <a:r>
                        <a:rPr lang="en-US" sz="1600" baseline="0" dirty="0" smtClean="0"/>
                        <a:t> in groups of two</a:t>
                      </a:r>
                      <a:endParaRPr lang="en-US" sz="1600" dirty="0"/>
                    </a:p>
                  </a:txBody>
                  <a:tcPr/>
                </a:tc>
                <a:tc>
                  <a:txBody>
                    <a:bodyPr/>
                    <a:lstStyle/>
                    <a:p>
                      <a:r>
                        <a:rPr lang="en-US" sz="1600" dirty="0" smtClean="0"/>
                        <a:t>Randomly</a:t>
                      </a:r>
                      <a:r>
                        <a:rPr lang="en-US" sz="1600" baseline="0" dirty="0" smtClean="0"/>
                        <a:t> call on students</a:t>
                      </a:r>
                      <a:endParaRPr lang="en-US" sz="1600" dirty="0"/>
                    </a:p>
                  </a:txBody>
                  <a:tcPr/>
                </a:tc>
              </a:tr>
              <a:tr h="370840">
                <a:tc>
                  <a:txBody>
                    <a:bodyPr/>
                    <a:lstStyle/>
                    <a:p>
                      <a:r>
                        <a:rPr lang="en-US" sz="1600" dirty="0" smtClean="0"/>
                        <a:t>(Language Arts)</a:t>
                      </a:r>
                    </a:p>
                    <a:p>
                      <a:r>
                        <a:rPr lang="en-US" sz="1600" dirty="0" smtClean="0"/>
                        <a:t>Is</a:t>
                      </a:r>
                      <a:r>
                        <a:rPr lang="en-US" sz="1600" baseline="0" dirty="0" smtClean="0"/>
                        <a:t> Stanley a hero?</a:t>
                      </a:r>
                      <a:endParaRPr lang="en-US" sz="1600" dirty="0"/>
                    </a:p>
                  </a:txBody>
                  <a:tcPr/>
                </a:tc>
                <a:tc>
                  <a:txBody>
                    <a:bodyPr/>
                    <a:lstStyle/>
                    <a:p>
                      <a:r>
                        <a:rPr lang="en-US" sz="1600" dirty="0" smtClean="0"/>
                        <a:t>Put your pen down when your response is written</a:t>
                      </a:r>
                      <a:endParaRPr lang="en-US" sz="1600" dirty="0"/>
                    </a:p>
                  </a:txBody>
                  <a:tcPr/>
                </a:tc>
                <a:tc>
                  <a:txBody>
                    <a:bodyPr/>
                    <a:lstStyle/>
                    <a:p>
                      <a:r>
                        <a:rPr lang="en-US" sz="1600" dirty="0" smtClean="0"/>
                        <a:t>Evidence</a:t>
                      </a:r>
                      <a:r>
                        <a:rPr lang="en-US" sz="1600" baseline="0" dirty="0" smtClean="0"/>
                        <a:t> that shows Stanley is/is not a hero includes…</a:t>
                      </a:r>
                      <a:endParaRPr lang="en-US" sz="1600" dirty="0"/>
                    </a:p>
                  </a:txBody>
                  <a:tcPr/>
                </a:tc>
                <a:tc>
                  <a:txBody>
                    <a:bodyPr/>
                    <a:lstStyle/>
                    <a:p>
                      <a:r>
                        <a:rPr lang="en-US" sz="1600" dirty="0" smtClean="0"/>
                        <a:t>Share answers with several partners</a:t>
                      </a:r>
                      <a:endParaRPr lang="en-US" sz="1600" dirty="0"/>
                    </a:p>
                  </a:txBody>
                  <a:tcPr/>
                </a:tc>
                <a:tc>
                  <a:txBody>
                    <a:bodyPr/>
                    <a:lstStyle/>
                    <a:p>
                      <a:r>
                        <a:rPr lang="en-US" sz="1600" dirty="0" smtClean="0"/>
                        <a:t>Have students write their perspectives</a:t>
                      </a:r>
                      <a:r>
                        <a:rPr lang="en-US" sz="1600" baseline="0" dirty="0" smtClean="0"/>
                        <a:t> in response journals. </a:t>
                      </a:r>
                      <a:endParaRPr lang="en-US" sz="1600" dirty="0"/>
                    </a:p>
                  </a:txBody>
                  <a:tcPr/>
                </a:tc>
              </a:tr>
              <a:tr h="13716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152400"/>
            <a:ext cx="8229600" cy="1251062"/>
          </a:xfrm>
        </p:spPr>
        <p:txBody>
          <a:bodyPr/>
          <a:lstStyle/>
          <a:p>
            <a:pPr eaLnBrk="1" fontAlgn="auto" hangingPunct="1">
              <a:spcAft>
                <a:spcPts val="0"/>
              </a:spcAft>
              <a:defRPr/>
            </a:pPr>
            <a:r>
              <a:rPr lang="en-US" smtClean="0">
                <a:solidFill>
                  <a:schemeClr val="accent1">
                    <a:satMod val="150000"/>
                  </a:schemeClr>
                </a:solidFill>
              </a:rPr>
              <a:t>Riddle Me</a:t>
            </a:r>
          </a:p>
        </p:txBody>
      </p:sp>
      <p:sp>
        <p:nvSpPr>
          <p:cNvPr id="3" name="Content Placeholder 2"/>
          <p:cNvSpPr>
            <a:spLocks noGrp="1"/>
          </p:cNvSpPr>
          <p:nvPr>
            <p:ph sz="half" idx="1"/>
          </p:nvPr>
        </p:nvSpPr>
        <p:spPr>
          <a:xfrm>
            <a:off x="457200" y="1773238"/>
            <a:ext cx="4038600" cy="4624387"/>
          </a:xfrm>
        </p:spPr>
        <p:txBody>
          <a:bodyPr rtlCol="0">
            <a:normAutofit fontScale="55000" lnSpcReduction="20000"/>
          </a:bodyPr>
          <a:lstStyle/>
          <a:p>
            <a:pPr marL="438912" indent="-320040" eaLnBrk="1" fontAlgn="auto" hangingPunct="1">
              <a:spcBef>
                <a:spcPts val="0"/>
              </a:spcBef>
              <a:spcAft>
                <a:spcPts val="0"/>
              </a:spcAft>
              <a:buFont typeface="Arial" pitchFamily="34" charset="0"/>
              <a:buChar char="•"/>
              <a:defRPr/>
            </a:pPr>
            <a:r>
              <a:rPr lang="en-US" dirty="0" smtClean="0"/>
              <a:t>Model making a riddle with a content vocabulary word.  For example, pyramid: "I am heavy, made of blocks, and very old. What am I?"  </a:t>
            </a:r>
          </a:p>
          <a:p>
            <a:pPr marL="438912" indent="-320040" eaLnBrk="1" fontAlgn="auto" hangingPunct="1">
              <a:spcBef>
                <a:spcPts val="0"/>
              </a:spcBef>
              <a:spcAft>
                <a:spcPts val="0"/>
              </a:spcAft>
              <a:buFont typeface="Arial" pitchFamily="34" charset="0"/>
              <a:buChar char="•"/>
              <a:defRPr/>
            </a:pPr>
            <a:endParaRPr lang="en-US" dirty="0" smtClean="0"/>
          </a:p>
          <a:p>
            <a:pPr marL="438912" indent="-320040" eaLnBrk="1" fontAlgn="auto" hangingPunct="1">
              <a:spcBef>
                <a:spcPts val="0"/>
              </a:spcBef>
              <a:spcAft>
                <a:spcPts val="0"/>
              </a:spcAft>
              <a:buFont typeface="Arial" pitchFamily="34" charset="0"/>
              <a:buChar char="•"/>
              <a:defRPr/>
            </a:pPr>
            <a:r>
              <a:rPr lang="en-US" dirty="0" smtClean="0"/>
              <a:t>Students can make their own riddle on cards with the clue on one side and the answer on the other.  Or with a foldable with 4 flaps to open on the cover to reveal a picture of the vocabulary word .</a:t>
            </a:r>
          </a:p>
          <a:p>
            <a:pPr marL="438912" indent="-320040" eaLnBrk="1" fontAlgn="auto" hangingPunct="1">
              <a:spcBef>
                <a:spcPts val="0"/>
              </a:spcBef>
              <a:spcAft>
                <a:spcPts val="0"/>
              </a:spcAft>
              <a:buFont typeface="Arial" pitchFamily="34" charset="0"/>
              <a:buChar char="•"/>
              <a:defRPr/>
            </a:pPr>
            <a:endParaRPr lang="en-US" dirty="0" smtClean="0"/>
          </a:p>
          <a:p>
            <a:pPr marL="438912" indent="-320040" eaLnBrk="1" fontAlgn="auto" hangingPunct="1">
              <a:spcBef>
                <a:spcPts val="0"/>
              </a:spcBef>
              <a:spcAft>
                <a:spcPts val="0"/>
              </a:spcAft>
              <a:buFont typeface="Arial" pitchFamily="34" charset="0"/>
              <a:buChar char="•"/>
              <a:defRPr/>
            </a:pPr>
            <a:r>
              <a:rPr lang="en-US" u="sng" dirty="0" smtClean="0"/>
              <a:t>Variations &amp; Extensions </a:t>
            </a:r>
            <a:r>
              <a:rPr lang="en-US" dirty="0" smtClean="0"/>
              <a:t>- For younger or lower proficiency students, write down what they  dictate or provide sentence frames like, “I am _____.”  “I feel _____.”  “I look _____.”  Provide a word list to help students write their clues. </a:t>
            </a:r>
          </a:p>
        </p:txBody>
      </p:sp>
      <p:pic>
        <p:nvPicPr>
          <p:cNvPr id="18436" name="Content Placeholder 4" descr="photo-94_large.jpg"/>
          <p:cNvPicPr>
            <a:picLocks noGrp="1" noChangeAspect="1"/>
          </p:cNvPicPr>
          <p:nvPr>
            <p:ph sz="half" idx="2"/>
          </p:nvPr>
        </p:nvPicPr>
        <p:blipFill>
          <a:blip r:embed="rId2" cstate="print"/>
          <a:srcRect/>
          <a:stretch>
            <a:fillRect/>
          </a:stretch>
        </p:blipFill>
        <p:spPr>
          <a:xfrm>
            <a:off x="4648200" y="1524000"/>
            <a:ext cx="4038600" cy="4419600"/>
          </a:xfr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52400"/>
            <a:ext cx="8229600" cy="1143000"/>
          </a:xfrm>
        </p:spPr>
        <p:txBody>
          <a:bodyPr/>
          <a:lstStyle/>
          <a:p>
            <a:pPr eaLnBrk="1" fontAlgn="auto" hangingPunct="1">
              <a:spcAft>
                <a:spcPts val="0"/>
              </a:spcAft>
              <a:defRPr/>
            </a:pPr>
            <a:r>
              <a:rPr lang="en-US" dirty="0" smtClean="0">
                <a:solidFill>
                  <a:schemeClr val="accent1">
                    <a:satMod val="150000"/>
                  </a:schemeClr>
                </a:solidFill>
              </a:rPr>
              <a:t>Stick It and Check It</a:t>
            </a:r>
          </a:p>
        </p:txBody>
      </p:sp>
      <p:sp>
        <p:nvSpPr>
          <p:cNvPr id="15363" name="Content Placeholder 2"/>
          <p:cNvSpPr>
            <a:spLocks noGrp="1"/>
          </p:cNvSpPr>
          <p:nvPr>
            <p:ph sz="half" idx="1"/>
          </p:nvPr>
        </p:nvSpPr>
        <p:spPr>
          <a:xfrm>
            <a:off x="381000" y="1524000"/>
            <a:ext cx="4038600" cy="4624388"/>
          </a:xfrm>
        </p:spPr>
        <p:txBody>
          <a:bodyPr/>
          <a:lstStyle/>
          <a:p>
            <a:pPr eaLnBrk="1" hangingPunct="1"/>
            <a:r>
              <a:rPr lang="en-US" sz="1400" smtClean="0"/>
              <a:t>Before study of a new topic students write what they know about the topic on a sticky note and stick it on a chart or a space on the wall or whiteboard.</a:t>
            </a:r>
          </a:p>
          <a:p>
            <a:pPr eaLnBrk="1" hangingPunct="1">
              <a:buFont typeface="Wingdings 2" pitchFamily="18" charset="2"/>
              <a:buNone/>
            </a:pPr>
            <a:endParaRPr lang="en-US" sz="1400" smtClean="0"/>
          </a:p>
          <a:p>
            <a:pPr eaLnBrk="1" hangingPunct="1"/>
            <a:r>
              <a:rPr lang="en-US" sz="1400" smtClean="0"/>
              <a:t>After studying the topic whole class, small groups, or individuals return to the wall, take their note and either agree or disagree with the information listed there with an “A” for agree and a “D” for disagree.  </a:t>
            </a:r>
          </a:p>
          <a:p>
            <a:pPr eaLnBrk="1" hangingPunct="1"/>
            <a:endParaRPr lang="en-US" sz="1400" smtClean="0"/>
          </a:p>
          <a:p>
            <a:pPr eaLnBrk="1" hangingPunct="1"/>
            <a:r>
              <a:rPr lang="en-US" sz="1400" u="sng" smtClean="0"/>
              <a:t>Variations &amp; Extensions </a:t>
            </a:r>
            <a:r>
              <a:rPr lang="en-US" sz="1400" smtClean="0"/>
              <a:t>– Direct students to take a sticky that is not their own and correct it.  When students are done correcting, they can list the correct information on the whiteboard in complete sentences.  Next, whole class, in small groups, pairs, or individually, students use the listed information to write a summary or an essay about what they learned about the topic.  Lower proficiency students can write with a higher proficiency partner or copy sentences from the board that reflect what they learned.</a:t>
            </a:r>
          </a:p>
        </p:txBody>
      </p:sp>
      <p:pic>
        <p:nvPicPr>
          <p:cNvPr id="15364" name="Content Placeholder 4" descr="P1010670_large.JPG"/>
          <p:cNvPicPr>
            <a:picLocks noGrp="1" noChangeAspect="1"/>
          </p:cNvPicPr>
          <p:nvPr>
            <p:ph sz="half" idx="2"/>
          </p:nvPr>
        </p:nvPicPr>
        <p:blipFill>
          <a:blip r:embed="rId2" cstate="print"/>
          <a:srcRect/>
          <a:stretch>
            <a:fillRect/>
          </a:stretch>
        </p:blipFill>
        <p:spPr>
          <a:xfrm>
            <a:off x="5334000" y="2133600"/>
            <a:ext cx="3535363" cy="2651125"/>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4000" dirty="0" smtClean="0"/>
              <a:t>Stick It and Check It With Technology</a:t>
            </a:r>
            <a:endParaRPr lang="en-US" sz="4000" dirty="0"/>
          </a:p>
        </p:txBody>
      </p:sp>
      <p:sp>
        <p:nvSpPr>
          <p:cNvPr id="16387" name="Content Placeholder 2"/>
          <p:cNvSpPr>
            <a:spLocks noGrp="1"/>
          </p:cNvSpPr>
          <p:nvPr>
            <p:ph idx="1"/>
          </p:nvPr>
        </p:nvSpPr>
        <p:spPr/>
        <p:txBody>
          <a:bodyPr/>
          <a:lstStyle/>
          <a:p>
            <a:pPr eaLnBrk="1" hangingPunct="1"/>
            <a:r>
              <a:rPr lang="en-US" smtClean="0">
                <a:hlinkClick r:id="rId2"/>
              </a:rPr>
              <a:t>Stixy</a:t>
            </a: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defRPr/>
            </a:pPr>
            <a:r>
              <a:rPr lang="en-US" dirty="0" smtClean="0"/>
              <a:t>Building Background- </a:t>
            </a:r>
            <a:r>
              <a:rPr lang="en-US" dirty="0" err="1" smtClean="0"/>
              <a:t>RallyTable</a:t>
            </a:r>
            <a:endParaRPr lang="en-US" dirty="0"/>
          </a:p>
        </p:txBody>
      </p:sp>
      <p:sp>
        <p:nvSpPr>
          <p:cNvPr id="6" name="Content Placeholder 5"/>
          <p:cNvSpPr>
            <a:spLocks noGrp="1"/>
          </p:cNvSpPr>
          <p:nvPr>
            <p:ph idx="1"/>
          </p:nvPr>
        </p:nvSpPr>
        <p:spPr>
          <a:xfrm>
            <a:off x="457200" y="1600200"/>
            <a:ext cx="8229600" cy="4625975"/>
          </a:xfrm>
        </p:spPr>
        <p:txBody>
          <a:bodyPr/>
          <a:lstStyle/>
          <a:p>
            <a:pPr>
              <a:buFont typeface="Wingdings 2" pitchFamily="18" charset="2"/>
              <a:buNone/>
              <a:defRPr/>
            </a:pPr>
            <a:r>
              <a:rPr lang="en-US" dirty="0" smtClean="0"/>
              <a:t>	</a:t>
            </a:r>
            <a:r>
              <a:rPr lang="en-US" b="1" dirty="0" smtClean="0"/>
              <a:t>What is a classroom strategy you have found useful for ELLs? </a:t>
            </a:r>
          </a:p>
          <a:p>
            <a:pPr>
              <a:buFont typeface="Wingdings 2" pitchFamily="18" charset="2"/>
              <a:buNone/>
              <a:defRPr/>
            </a:pPr>
            <a:r>
              <a:rPr lang="en-US" dirty="0" smtClean="0"/>
              <a:t>	</a:t>
            </a:r>
            <a:r>
              <a:rPr lang="en-US" sz="2400" dirty="0" smtClean="0"/>
              <a:t>Directions: </a:t>
            </a:r>
          </a:p>
          <a:p>
            <a:pPr marL="925512" lvl="1" indent="-514350">
              <a:buFont typeface="Wingdings" pitchFamily="2" charset="2"/>
              <a:buAutoNum type="arabicPeriod"/>
              <a:defRPr/>
            </a:pPr>
            <a:r>
              <a:rPr lang="en-US" sz="2400" dirty="0" smtClean="0"/>
              <a:t>Divide the class into small table groups.</a:t>
            </a:r>
          </a:p>
          <a:p>
            <a:pPr marL="925512" lvl="1" indent="-514350">
              <a:buFont typeface="Wingdings" pitchFamily="2" charset="2"/>
              <a:buAutoNum type="arabicPeriod"/>
              <a:defRPr/>
            </a:pPr>
            <a:r>
              <a:rPr lang="en-US" sz="2400" dirty="0" smtClean="0"/>
              <a:t>Pass out a blank piece of paper and a pencil to each table.</a:t>
            </a:r>
          </a:p>
          <a:p>
            <a:pPr marL="925512" lvl="1" indent="-514350">
              <a:buFont typeface="Wingdings" pitchFamily="2" charset="2"/>
              <a:buAutoNum type="arabicPeriod"/>
              <a:defRPr/>
            </a:pPr>
            <a:r>
              <a:rPr lang="en-US" sz="2400" dirty="0" smtClean="0"/>
              <a:t>Participants will take turns passing the paper and pencil, each writing one answer or making one contribution until time is up.</a:t>
            </a:r>
          </a:p>
          <a:p>
            <a:pPr marL="925512" lvl="1" indent="-514350">
              <a:buFont typeface="Wingdings" pitchFamily="2" charset="2"/>
              <a:buAutoNum type="arabicPeriod"/>
              <a:defRPr/>
            </a:pPr>
            <a:r>
              <a:rPr lang="en-US" sz="2400" dirty="0" smtClean="0"/>
              <a:t>Participants will discuss the ideas on the paper and select one idea to present to the rest of the class. </a:t>
            </a:r>
          </a:p>
          <a:p>
            <a:pPr marL="925512" lvl="1" indent="-514350">
              <a:buFont typeface="Wingdings" pitchFamily="2" charset="2"/>
              <a:buAutoNum type="arabicPeriod"/>
              <a:defRPr/>
            </a:pPr>
            <a:endParaRPr lang="en-US" dirty="0" smtClean="0"/>
          </a:p>
          <a:p>
            <a:pPr marL="633412" indent="-514350">
              <a:buFont typeface="Wingdings 2" pitchFamily="18" charset="2"/>
              <a:buNone/>
              <a:defRPr/>
            </a:pPr>
            <a:endParaRPr lang="en-US" dirty="0" smtClean="0"/>
          </a:p>
          <a:p>
            <a:pPr marL="633412" indent="-514350">
              <a:buFont typeface="Wingdings 2" pitchFamily="18" charset="2"/>
              <a:buNone/>
              <a:defRPr/>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Review Objectives</a:t>
            </a:r>
            <a:endParaRPr lang="en-US" dirty="0"/>
          </a:p>
        </p:txBody>
      </p:sp>
      <p:sp>
        <p:nvSpPr>
          <p:cNvPr id="27651" name="Content Placeholder 2"/>
          <p:cNvSpPr>
            <a:spLocks noGrp="1"/>
          </p:cNvSpPr>
          <p:nvPr>
            <p:ph idx="1"/>
          </p:nvPr>
        </p:nvSpPr>
        <p:spPr/>
        <p:txBody>
          <a:bodyPr/>
          <a:lstStyle/>
          <a:p>
            <a:pPr>
              <a:buFont typeface="Wingdings 2" pitchFamily="18" charset="2"/>
              <a:buNone/>
            </a:pPr>
            <a:r>
              <a:rPr lang="en-US" b="1" smtClean="0"/>
              <a:t>Content Objective:</a:t>
            </a:r>
          </a:p>
          <a:p>
            <a:pPr>
              <a:buFont typeface="Wingdings 2" pitchFamily="18" charset="2"/>
              <a:buNone/>
            </a:pPr>
            <a:r>
              <a:rPr lang="en-US" smtClean="0"/>
              <a:t>	The participants will learn and practice classroom strategies that are effective for the instruction of ELLs. </a:t>
            </a:r>
          </a:p>
          <a:p>
            <a:pPr>
              <a:buFont typeface="Wingdings 2" pitchFamily="18" charset="2"/>
              <a:buNone/>
            </a:pPr>
            <a:endParaRPr lang="en-US" b="1" smtClean="0"/>
          </a:p>
          <a:p>
            <a:pPr>
              <a:buFont typeface="Wingdings 2" pitchFamily="18" charset="2"/>
              <a:buNone/>
            </a:pPr>
            <a:r>
              <a:rPr lang="en-US" b="1" smtClean="0"/>
              <a:t>Language Objective:</a:t>
            </a:r>
          </a:p>
          <a:p>
            <a:pPr>
              <a:buFont typeface="Wingdings 2" pitchFamily="18" charset="2"/>
              <a:buNone/>
            </a:pPr>
            <a:r>
              <a:rPr lang="en-US" b="1" smtClean="0"/>
              <a:t>	</a:t>
            </a:r>
            <a:r>
              <a:rPr lang="en-US" smtClean="0"/>
              <a:t>The participants will discuss and orally evaluate classroom strategies for ELLs. </a:t>
            </a:r>
            <a:endParaRPr lang="en-US" b="1"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Tickets Out- 3,2, 1</a:t>
            </a:r>
            <a:endParaRPr lang="en-US" dirty="0"/>
          </a:p>
        </p:txBody>
      </p:sp>
      <p:sp>
        <p:nvSpPr>
          <p:cNvPr id="28675" name="Content Placeholder 2"/>
          <p:cNvSpPr>
            <a:spLocks noGrp="1"/>
          </p:cNvSpPr>
          <p:nvPr>
            <p:ph idx="1"/>
          </p:nvPr>
        </p:nvSpPr>
        <p:spPr/>
        <p:txBody>
          <a:bodyPr/>
          <a:lstStyle/>
          <a:p>
            <a:r>
              <a:rPr lang="en-US" dirty="0" smtClean="0"/>
              <a:t>Name 3 things you liked about the after school SIOP PDs this year. </a:t>
            </a:r>
            <a:endParaRPr lang="en-US" dirty="0" smtClean="0"/>
          </a:p>
          <a:p>
            <a:pPr>
              <a:buNone/>
            </a:pPr>
            <a:endParaRPr lang="en-US" dirty="0" smtClean="0"/>
          </a:p>
          <a:p>
            <a:r>
              <a:rPr lang="en-US" dirty="0" smtClean="0"/>
              <a:t>Name 2 things you would want to change about the SIOP PDs you attended. </a:t>
            </a:r>
            <a:endParaRPr lang="en-US" dirty="0" smtClean="0"/>
          </a:p>
          <a:p>
            <a:pPr>
              <a:buNone/>
            </a:pPr>
            <a:endParaRPr lang="en-US" dirty="0" smtClean="0"/>
          </a:p>
          <a:p>
            <a:r>
              <a:rPr lang="en-US" dirty="0" smtClean="0"/>
              <a:t>Name 1 suggestion you have for next year that would help you feel more supported in your efforts to implement SIOP in the classroom. </a:t>
            </a:r>
          </a:p>
          <a:p>
            <a:pPr>
              <a:buFont typeface="Wingdings 2" pitchFamily="18" charset="2"/>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2400"/>
            <a:ext cx="8229600" cy="1251062"/>
          </a:xfrm>
        </p:spPr>
        <p:txBody>
          <a:bodyPr/>
          <a:lstStyle/>
          <a:p>
            <a:pPr eaLnBrk="1" fontAlgn="auto" hangingPunct="1">
              <a:spcAft>
                <a:spcPts val="0"/>
              </a:spcAft>
              <a:defRPr/>
            </a:pPr>
            <a:r>
              <a:rPr lang="en-US" smtClean="0">
                <a:solidFill>
                  <a:schemeClr val="accent1">
                    <a:satMod val="150000"/>
                  </a:schemeClr>
                </a:solidFill>
              </a:rPr>
              <a:t>Toon It</a:t>
            </a:r>
          </a:p>
        </p:txBody>
      </p:sp>
      <p:sp>
        <p:nvSpPr>
          <p:cNvPr id="3" name="Content Placeholder 2"/>
          <p:cNvSpPr>
            <a:spLocks noGrp="1"/>
          </p:cNvSpPr>
          <p:nvPr>
            <p:ph sz="half" idx="1"/>
          </p:nvPr>
        </p:nvSpPr>
        <p:spPr>
          <a:xfrm>
            <a:off x="457200" y="1773238"/>
            <a:ext cx="4038600" cy="4624387"/>
          </a:xfrm>
        </p:spPr>
        <p:txBody>
          <a:bodyPr rtlCol="0">
            <a:normAutofit fontScale="55000" lnSpcReduction="20000"/>
          </a:bodyPr>
          <a:lstStyle/>
          <a:p>
            <a:pPr marL="438912" indent="-320040" eaLnBrk="1" fontAlgn="auto" hangingPunct="1">
              <a:spcBef>
                <a:spcPts val="0"/>
              </a:spcBef>
              <a:spcAft>
                <a:spcPts val="0"/>
              </a:spcAft>
              <a:buFont typeface="Arial" pitchFamily="34" charset="0"/>
              <a:buChar char="•"/>
              <a:defRPr/>
            </a:pPr>
            <a:r>
              <a:rPr lang="en-US" dirty="0" smtClean="0"/>
              <a:t>Students retell a story by choosing the 6 most important events and drawing them in order as a cartoon on a sheet divided into 6 squares with captions. </a:t>
            </a:r>
          </a:p>
          <a:p>
            <a:pPr marL="438912" indent="-320040" eaLnBrk="1" fontAlgn="auto" hangingPunct="1">
              <a:spcBef>
                <a:spcPts val="0"/>
              </a:spcBef>
              <a:spcAft>
                <a:spcPts val="0"/>
              </a:spcAft>
              <a:buFont typeface="Wingdings 2"/>
              <a:buNone/>
              <a:defRPr/>
            </a:pPr>
            <a:r>
              <a:rPr lang="en-US" dirty="0" smtClean="0"/>
              <a:t>		</a:t>
            </a:r>
            <a:r>
              <a:rPr lang="en-US" b="1" i="1" dirty="0" smtClean="0"/>
              <a:t>For example, for The Three Pigs:</a:t>
            </a:r>
          </a:p>
          <a:p>
            <a:pPr marL="438912" indent="-320040" eaLnBrk="1" fontAlgn="auto" hangingPunct="1">
              <a:spcBef>
                <a:spcPts val="0"/>
              </a:spcBef>
              <a:spcAft>
                <a:spcPts val="0"/>
              </a:spcAft>
              <a:buFont typeface="Wingdings 2"/>
              <a:buNone/>
              <a:defRPr/>
            </a:pPr>
            <a:r>
              <a:rPr lang="en-US" dirty="0" smtClean="0"/>
              <a:t> 		1) The pigs leave home</a:t>
            </a:r>
          </a:p>
          <a:p>
            <a:pPr marL="438912" indent="-320040" eaLnBrk="1" fontAlgn="auto" hangingPunct="1">
              <a:spcBef>
                <a:spcPts val="0"/>
              </a:spcBef>
              <a:spcAft>
                <a:spcPts val="0"/>
              </a:spcAft>
              <a:buFont typeface="Wingdings 2"/>
              <a:buNone/>
              <a:defRPr/>
            </a:pPr>
            <a:r>
              <a:rPr lang="en-US" dirty="0" smtClean="0"/>
              <a:t>		 2) The pigs build.</a:t>
            </a:r>
          </a:p>
          <a:p>
            <a:pPr marL="438912" indent="-320040" eaLnBrk="1" fontAlgn="auto" hangingPunct="1">
              <a:spcBef>
                <a:spcPts val="0"/>
              </a:spcBef>
              <a:spcAft>
                <a:spcPts val="0"/>
              </a:spcAft>
              <a:buFont typeface="Wingdings 2"/>
              <a:buNone/>
              <a:defRPr/>
            </a:pPr>
            <a:r>
              <a:rPr lang="en-US" dirty="0" smtClean="0"/>
              <a:t>		3) The wolf comes.  </a:t>
            </a:r>
          </a:p>
          <a:p>
            <a:pPr marL="438912" indent="-320040" eaLnBrk="1" fontAlgn="auto" hangingPunct="1">
              <a:spcBef>
                <a:spcPts val="0"/>
              </a:spcBef>
              <a:spcAft>
                <a:spcPts val="0"/>
              </a:spcAft>
              <a:buFont typeface="Wingdings 2"/>
              <a:buNone/>
              <a:defRPr/>
            </a:pPr>
            <a:r>
              <a:rPr lang="en-US" dirty="0" smtClean="0"/>
              <a:t>		4) He blows down houses.</a:t>
            </a:r>
          </a:p>
          <a:p>
            <a:pPr marL="438912" indent="-320040" eaLnBrk="1" fontAlgn="auto" hangingPunct="1">
              <a:spcBef>
                <a:spcPts val="0"/>
              </a:spcBef>
              <a:spcAft>
                <a:spcPts val="0"/>
              </a:spcAft>
              <a:buFont typeface="Wingdings 2"/>
              <a:buNone/>
              <a:defRPr/>
            </a:pPr>
            <a:r>
              <a:rPr lang="en-US" dirty="0" smtClean="0"/>
              <a:t>		 5) The pigs run!	</a:t>
            </a:r>
          </a:p>
          <a:p>
            <a:pPr marL="438912" indent="-320040" eaLnBrk="1" fontAlgn="auto" hangingPunct="1">
              <a:spcBef>
                <a:spcPts val="0"/>
              </a:spcBef>
              <a:spcAft>
                <a:spcPts val="0"/>
              </a:spcAft>
              <a:buFont typeface="Wingdings 2"/>
              <a:buNone/>
              <a:defRPr/>
            </a:pPr>
            <a:r>
              <a:rPr lang="en-US" dirty="0" smtClean="0"/>
              <a:t>		6) The wolf runs away.  </a:t>
            </a:r>
          </a:p>
          <a:p>
            <a:pPr marL="438912" indent="-320040" eaLnBrk="1" fontAlgn="auto" hangingPunct="1">
              <a:spcBef>
                <a:spcPts val="0"/>
              </a:spcBef>
              <a:spcAft>
                <a:spcPts val="0"/>
              </a:spcAft>
              <a:buFont typeface="Wingdings 2"/>
              <a:buNone/>
              <a:defRPr/>
            </a:pPr>
            <a:endParaRPr lang="en-US" dirty="0" smtClean="0"/>
          </a:p>
          <a:p>
            <a:pPr marL="438912" indent="-320040" eaLnBrk="1" fontAlgn="auto" hangingPunct="1">
              <a:spcBef>
                <a:spcPts val="0"/>
              </a:spcBef>
              <a:spcAft>
                <a:spcPts val="0"/>
              </a:spcAft>
              <a:buFont typeface="Arial" pitchFamily="34" charset="0"/>
              <a:buChar char="•"/>
              <a:defRPr/>
            </a:pPr>
            <a:r>
              <a:rPr lang="en-US" dirty="0" smtClean="0"/>
              <a:t>Students create quick sketches to illustrate the 6 major events of the story and write short phrases or sentences as captions for each frame.  </a:t>
            </a:r>
          </a:p>
          <a:p>
            <a:pPr marL="438912" indent="-320040" eaLnBrk="1" fontAlgn="auto" hangingPunct="1">
              <a:spcBef>
                <a:spcPts val="0"/>
              </a:spcBef>
              <a:spcAft>
                <a:spcPts val="0"/>
              </a:spcAft>
              <a:buFont typeface="Wingdings 2"/>
              <a:buNone/>
              <a:defRPr/>
            </a:pPr>
            <a:endParaRPr lang="en-US" dirty="0" smtClean="0"/>
          </a:p>
          <a:p>
            <a:pPr marL="438912" indent="-320040" eaLnBrk="1" fontAlgn="auto" hangingPunct="1">
              <a:spcBef>
                <a:spcPts val="0"/>
              </a:spcBef>
              <a:spcAft>
                <a:spcPts val="0"/>
              </a:spcAft>
              <a:buFont typeface="Arial" pitchFamily="34" charset="0"/>
              <a:buChar char="•"/>
              <a:defRPr/>
            </a:pPr>
            <a:r>
              <a:rPr lang="en-US" u="sng" dirty="0" smtClean="0"/>
              <a:t>Variations &amp; Extensions </a:t>
            </a:r>
            <a:r>
              <a:rPr lang="en-US" dirty="0" smtClean="0"/>
              <a:t>- Students can copy the whole class version written on the document camera or overhead.  Pairs or small groups of 6 can create their own cartoons of short stories they know, each student illustrating one of the 6 frames. </a:t>
            </a:r>
          </a:p>
        </p:txBody>
      </p:sp>
      <p:pic>
        <p:nvPicPr>
          <p:cNvPr id="12292" name="Content Placeholder 4" descr="P1010674_large.JPG"/>
          <p:cNvPicPr>
            <a:picLocks noGrp="1" noChangeAspect="1"/>
          </p:cNvPicPr>
          <p:nvPr>
            <p:ph sz="half" idx="2"/>
          </p:nvPr>
        </p:nvPicPr>
        <p:blipFill>
          <a:blip r:embed="rId2" cstate="print"/>
          <a:srcRect/>
          <a:stretch>
            <a:fillRect/>
          </a:stretch>
        </p:blipFill>
        <p:spPr>
          <a:xfrm>
            <a:off x="5257800" y="2209800"/>
            <a:ext cx="3413125" cy="2560638"/>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First Thanksgiving</a:t>
            </a:r>
            <a:endParaRPr lang="en-US" dirty="0"/>
          </a:p>
        </p:txBody>
      </p:sp>
      <p:sp>
        <p:nvSpPr>
          <p:cNvPr id="6" name="Content Placeholder 5"/>
          <p:cNvSpPr>
            <a:spLocks noGrp="1"/>
          </p:cNvSpPr>
          <p:nvPr>
            <p:ph idx="1"/>
          </p:nvPr>
        </p:nvSpPr>
        <p:spPr/>
        <p:txBody>
          <a:bodyPr/>
          <a:lstStyle/>
          <a:p>
            <a:pPr>
              <a:lnSpc>
                <a:spcPct val="150000"/>
              </a:lnSpc>
            </a:pPr>
            <a:r>
              <a:rPr lang="en-US" dirty="0" smtClean="0"/>
              <a:t>Divide paper into 4 squares</a:t>
            </a:r>
          </a:p>
          <a:p>
            <a:pPr>
              <a:lnSpc>
                <a:spcPct val="150000"/>
              </a:lnSpc>
            </a:pPr>
            <a:r>
              <a:rPr lang="en-US" dirty="0" smtClean="0"/>
              <a:t>Choose the 4 most important events</a:t>
            </a:r>
          </a:p>
          <a:p>
            <a:pPr>
              <a:lnSpc>
                <a:spcPct val="150000"/>
              </a:lnSpc>
            </a:pPr>
            <a:r>
              <a:rPr lang="en-US" dirty="0" smtClean="0"/>
              <a:t>Draw them in order as a cartoon</a:t>
            </a:r>
          </a:p>
          <a:p>
            <a:pPr>
              <a:lnSpc>
                <a:spcPct val="150000"/>
              </a:lnSpc>
            </a:pPr>
            <a:r>
              <a:rPr lang="en-US" dirty="0" smtClean="0"/>
              <a:t>Write short phrases / captions for each frame</a:t>
            </a:r>
          </a:p>
          <a:p>
            <a:pPr>
              <a:buNone/>
            </a:pP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Why would </a:t>
            </a:r>
            <a:r>
              <a:rPr lang="en-US" i="1" dirty="0" err="1" smtClean="0"/>
              <a:t>Toon</a:t>
            </a:r>
            <a:r>
              <a:rPr lang="en-US" i="1" dirty="0" smtClean="0"/>
              <a:t> It </a:t>
            </a:r>
            <a:r>
              <a:rPr lang="en-US" dirty="0" smtClean="0"/>
              <a:t>be a useful strategy for ELLs?</a:t>
            </a:r>
          </a:p>
          <a:p>
            <a:pPr>
              <a:buNone/>
            </a:pPr>
            <a:endParaRPr lang="en-US" dirty="0" smtClean="0"/>
          </a:p>
          <a:p>
            <a:r>
              <a:rPr lang="en-US" dirty="0" smtClean="0"/>
              <a:t>How would you modify this activity to fit your content-area or grade level?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err="1" smtClean="0"/>
              <a:t>Toon</a:t>
            </a:r>
            <a:r>
              <a:rPr lang="en-US" dirty="0" smtClean="0"/>
              <a:t> It With Technology</a:t>
            </a:r>
            <a:endParaRPr lang="en-US" dirty="0"/>
          </a:p>
        </p:txBody>
      </p:sp>
      <p:sp>
        <p:nvSpPr>
          <p:cNvPr id="13315" name="Content Placeholder 5"/>
          <p:cNvSpPr>
            <a:spLocks noGrp="1"/>
          </p:cNvSpPr>
          <p:nvPr>
            <p:ph idx="1"/>
          </p:nvPr>
        </p:nvSpPr>
        <p:spPr/>
        <p:txBody>
          <a:bodyPr/>
          <a:lstStyle/>
          <a:p>
            <a:pPr eaLnBrk="1" hangingPunct="1"/>
            <a:r>
              <a:rPr lang="en-US" smtClean="0">
                <a:hlinkClick r:id="rId2"/>
              </a:rPr>
              <a:t>Make Beliefs Comix</a:t>
            </a: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152400"/>
            <a:ext cx="8229600" cy="1251062"/>
          </a:xfrm>
        </p:spPr>
        <p:txBody>
          <a:bodyPr/>
          <a:lstStyle/>
          <a:p>
            <a:pPr eaLnBrk="1" fontAlgn="auto" hangingPunct="1">
              <a:spcAft>
                <a:spcPts val="0"/>
              </a:spcAft>
              <a:defRPr/>
            </a:pPr>
            <a:r>
              <a:rPr lang="en-US" dirty="0" smtClean="0">
                <a:solidFill>
                  <a:schemeClr val="accent1">
                    <a:satMod val="150000"/>
                  </a:schemeClr>
                </a:solidFill>
              </a:rPr>
              <a:t>Two Color Highlighting</a:t>
            </a:r>
          </a:p>
        </p:txBody>
      </p:sp>
      <p:sp>
        <p:nvSpPr>
          <p:cNvPr id="3" name="Content Placeholder 2"/>
          <p:cNvSpPr>
            <a:spLocks noGrp="1"/>
          </p:cNvSpPr>
          <p:nvPr>
            <p:ph sz="half" idx="1"/>
          </p:nvPr>
        </p:nvSpPr>
        <p:spPr>
          <a:xfrm>
            <a:off x="457200" y="1773238"/>
            <a:ext cx="4038600" cy="4624387"/>
          </a:xfrm>
        </p:spPr>
        <p:txBody>
          <a:bodyPr rtlCol="0">
            <a:normAutofit fontScale="55000" lnSpcReduction="20000"/>
          </a:bodyPr>
          <a:lstStyle/>
          <a:p>
            <a:pPr marL="438912" indent="-320040" eaLnBrk="1" fontAlgn="auto" hangingPunct="1">
              <a:spcBef>
                <a:spcPts val="0"/>
              </a:spcBef>
              <a:spcAft>
                <a:spcPts val="0"/>
              </a:spcAft>
              <a:buFont typeface="Arial" pitchFamily="34" charset="0"/>
              <a:buChar char="•"/>
              <a:defRPr/>
            </a:pPr>
            <a:r>
              <a:rPr lang="en-US" dirty="0" smtClean="0"/>
              <a:t>When students read a text, give them two different color highlighters: words they know in one color and words they need to learn in the other color.  </a:t>
            </a:r>
          </a:p>
          <a:p>
            <a:pPr marL="438912" indent="-320040" eaLnBrk="1" fontAlgn="auto" hangingPunct="1">
              <a:spcBef>
                <a:spcPts val="0"/>
              </a:spcBef>
              <a:spcAft>
                <a:spcPts val="0"/>
              </a:spcAft>
              <a:buFont typeface="Arial" pitchFamily="34" charset="0"/>
              <a:buChar char="•"/>
              <a:defRPr/>
            </a:pPr>
            <a:endParaRPr lang="en-US" dirty="0" smtClean="0"/>
          </a:p>
          <a:p>
            <a:pPr marL="438912" indent="-320040" eaLnBrk="1" fontAlgn="auto" hangingPunct="1">
              <a:spcBef>
                <a:spcPts val="0"/>
              </a:spcBef>
              <a:spcAft>
                <a:spcPts val="0"/>
              </a:spcAft>
              <a:buFont typeface="Arial" pitchFamily="34" charset="0"/>
              <a:buChar char="•"/>
              <a:defRPr/>
            </a:pPr>
            <a:r>
              <a:rPr lang="en-US" dirty="0" smtClean="0"/>
              <a:t>As students read, they highlight the appropriate words.  The teacher can assess the level of difficulty for students by checking to see what they have highlighted. </a:t>
            </a:r>
          </a:p>
          <a:p>
            <a:pPr marL="438912" indent="-320040" eaLnBrk="1" fontAlgn="auto" hangingPunct="1">
              <a:spcBef>
                <a:spcPts val="0"/>
              </a:spcBef>
              <a:spcAft>
                <a:spcPts val="0"/>
              </a:spcAft>
              <a:buFont typeface="Arial" pitchFamily="34" charset="0"/>
              <a:buChar char="•"/>
              <a:defRPr/>
            </a:pPr>
            <a:endParaRPr lang="en-US" dirty="0" smtClean="0"/>
          </a:p>
          <a:p>
            <a:pPr marL="438912" indent="-320040" eaLnBrk="1" fontAlgn="auto" hangingPunct="1">
              <a:spcBef>
                <a:spcPts val="0"/>
              </a:spcBef>
              <a:spcAft>
                <a:spcPts val="0"/>
              </a:spcAft>
              <a:buFont typeface="Arial" pitchFamily="34" charset="0"/>
              <a:buChar char="•"/>
              <a:defRPr/>
            </a:pPr>
            <a:r>
              <a:rPr lang="en-US" dirty="0" smtClean="0"/>
              <a:t> </a:t>
            </a:r>
            <a:r>
              <a:rPr lang="en-US" u="sng" dirty="0" smtClean="0"/>
              <a:t>Variations &amp; Extensions</a:t>
            </a:r>
            <a:r>
              <a:rPr lang="en-US" dirty="0" smtClean="0"/>
              <a:t> - Direct students to copy down the words they do not know on a list.  These then become words that they need to define in their personal dictionary or words that the teacher needs to incorporate into their word study and vocabulary explanations.  Choose an additional color for key vocabulary that is the focus of current study.</a:t>
            </a:r>
          </a:p>
        </p:txBody>
      </p:sp>
      <p:pic>
        <p:nvPicPr>
          <p:cNvPr id="17412" name="Content Placeholder 4" descr="photo-98_large.jpg"/>
          <p:cNvPicPr>
            <a:picLocks noGrp="1" noChangeAspect="1"/>
          </p:cNvPicPr>
          <p:nvPr>
            <p:ph sz="half" idx="2"/>
          </p:nvPr>
        </p:nvPicPr>
        <p:blipFill>
          <a:blip r:embed="rId2" cstate="print"/>
          <a:srcRect/>
          <a:stretch>
            <a:fillRect/>
          </a:stretch>
        </p:blipFill>
        <p:spPr>
          <a:xfrm>
            <a:off x="4933950" y="1773238"/>
            <a:ext cx="3467100" cy="4624387"/>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“Cosmos is Inherently Unstable”</a:t>
            </a:r>
            <a:endParaRPr lang="en-US" dirty="0"/>
          </a:p>
        </p:txBody>
      </p:sp>
      <p:sp>
        <p:nvSpPr>
          <p:cNvPr id="6" name="Content Placeholder 5"/>
          <p:cNvSpPr>
            <a:spLocks noGrp="1"/>
          </p:cNvSpPr>
          <p:nvPr>
            <p:ph idx="1"/>
          </p:nvPr>
        </p:nvSpPr>
        <p:spPr/>
        <p:txBody>
          <a:bodyPr/>
          <a:lstStyle/>
          <a:p>
            <a:pPr>
              <a:lnSpc>
                <a:spcPct val="150000"/>
              </a:lnSpc>
            </a:pPr>
            <a:r>
              <a:rPr lang="en-US" dirty="0" smtClean="0"/>
              <a:t>Read article</a:t>
            </a:r>
          </a:p>
          <a:p>
            <a:pPr>
              <a:lnSpc>
                <a:spcPct val="150000"/>
              </a:lnSpc>
            </a:pPr>
            <a:r>
              <a:rPr lang="en-US" dirty="0" smtClean="0"/>
              <a:t>Highlight the words you don’t know in orange</a:t>
            </a:r>
          </a:p>
          <a:p>
            <a:pPr>
              <a:lnSpc>
                <a:spcPct val="150000"/>
              </a:lnSpc>
            </a:pPr>
            <a:r>
              <a:rPr lang="en-US" dirty="0" smtClean="0"/>
              <a:t>Highlight familiar words in yellow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507</TotalTime>
  <Words>1240</Words>
  <Application>Microsoft Office PowerPoint</Application>
  <PresentationFormat>On-screen Show (4:3)</PresentationFormat>
  <Paragraphs>220</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Module</vt:lpstr>
      <vt:lpstr>Building Your Toolbox of ELL Strategies</vt:lpstr>
      <vt:lpstr>Objectives</vt:lpstr>
      <vt:lpstr>Building Background- RallyTable</vt:lpstr>
      <vt:lpstr>Toon It</vt:lpstr>
      <vt:lpstr>The First Thanksgiving</vt:lpstr>
      <vt:lpstr>Reflection</vt:lpstr>
      <vt:lpstr>Toon It With Technology</vt:lpstr>
      <vt:lpstr>Two Color Highlighting</vt:lpstr>
      <vt:lpstr>“Cosmos is Inherently Unstable”</vt:lpstr>
      <vt:lpstr>Reflection</vt:lpstr>
      <vt:lpstr>Plus/Delta Assessment</vt:lpstr>
      <vt:lpstr>Plus / Delta - SIOP Model</vt:lpstr>
      <vt:lpstr>Reflection</vt:lpstr>
      <vt:lpstr>Four Examples For</vt:lpstr>
      <vt:lpstr>Four Examples for - Content</vt:lpstr>
      <vt:lpstr>Reflection</vt:lpstr>
      <vt:lpstr>Loops Review</vt:lpstr>
      <vt:lpstr>Loops Review - Content</vt:lpstr>
      <vt:lpstr>Reflection</vt:lpstr>
      <vt:lpstr>Mine, Yours, Ours</vt:lpstr>
      <vt:lpstr>Four Corners</vt:lpstr>
      <vt:lpstr>Triangle Vocabulary Note Organizer</vt:lpstr>
      <vt:lpstr>Alphabet Summary Cards</vt:lpstr>
      <vt:lpstr>Total Response Signals</vt:lpstr>
      <vt:lpstr>Q, Triple S, A</vt:lpstr>
      <vt:lpstr>Q, Triple S, and A Examples</vt:lpstr>
      <vt:lpstr>Riddle Me</vt:lpstr>
      <vt:lpstr>Stick It and Check It</vt:lpstr>
      <vt:lpstr>Stick It and Check It With Technology</vt:lpstr>
      <vt:lpstr>Review Objectives</vt:lpstr>
      <vt:lpstr>Tickets Out- 3,2, 1</vt:lpstr>
    </vt:vector>
  </TitlesOfParts>
  <Company>Godfrey-Lee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Your Toolbox of ELL Strategies</dc:title>
  <dc:creator>GLPS</dc:creator>
  <cp:lastModifiedBy>GLPS</cp:lastModifiedBy>
  <cp:revision>73</cp:revision>
  <dcterms:created xsi:type="dcterms:W3CDTF">2013-02-20T17:00:16Z</dcterms:created>
  <dcterms:modified xsi:type="dcterms:W3CDTF">2013-05-06T11:50:05Z</dcterms:modified>
</cp:coreProperties>
</file>