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1" r:id="rId4"/>
    <p:sldId id="257" r:id="rId5"/>
    <p:sldId id="259" r:id="rId6"/>
    <p:sldId id="258" r:id="rId7"/>
    <p:sldId id="260" r:id="rId8"/>
    <p:sldId id="262" r:id="rId9"/>
    <p:sldId id="261" r:id="rId10"/>
    <p:sldId id="263" r:id="rId11"/>
    <p:sldId id="264" r:id="rId12"/>
    <p:sldId id="265" r:id="rId13"/>
    <p:sldId id="266" r:id="rId14"/>
    <p:sldId id="267" r:id="rId15"/>
    <p:sldId id="269" r:id="rId16"/>
    <p:sldId id="273" r:id="rId17"/>
    <p:sldId id="275"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4A93368-FC87-4934-8449-93A9B996E711}" type="datetimeFigureOut">
              <a:rPr lang="en-US" smtClean="0"/>
              <a:pPr/>
              <a:t>10/28/2013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0C7D6BF-F4C0-49F9-971D-9385CDC13F4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A93368-FC87-4934-8449-93A9B996E711}" type="datetimeFigureOut">
              <a:rPr lang="en-US" smtClean="0"/>
              <a:pPr/>
              <a:t>10/28/2013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C7D6BF-F4C0-49F9-971D-9385CDC13F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4A93368-FC87-4934-8449-93A9B996E711}" type="datetimeFigureOut">
              <a:rPr lang="en-US" smtClean="0"/>
              <a:pPr/>
              <a:t>10/28/2013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0C7D6BF-F4C0-49F9-971D-9385CDC13F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A93368-FC87-4934-8449-93A9B996E711}" type="datetimeFigureOut">
              <a:rPr lang="en-US" smtClean="0"/>
              <a:pPr/>
              <a:t>10/28/2013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C7D6BF-F4C0-49F9-971D-9385CDC13F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4A93368-FC87-4934-8449-93A9B996E711}" type="datetimeFigureOut">
              <a:rPr lang="en-US" smtClean="0"/>
              <a:pPr/>
              <a:t>10/28/2013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0C7D6BF-F4C0-49F9-971D-9385CDC13F4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4A93368-FC87-4934-8449-93A9B996E711}" type="datetimeFigureOut">
              <a:rPr lang="en-US" smtClean="0"/>
              <a:pPr/>
              <a:t>10/28/2013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C7D6BF-F4C0-49F9-971D-9385CDC13F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4A93368-FC87-4934-8449-93A9B996E711}" type="datetimeFigureOut">
              <a:rPr lang="en-US" smtClean="0"/>
              <a:pPr/>
              <a:t>10/28/2013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0C7D6BF-F4C0-49F9-971D-9385CDC13F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4A93368-FC87-4934-8449-93A9B996E711}" type="datetimeFigureOut">
              <a:rPr lang="en-US" smtClean="0"/>
              <a:pPr/>
              <a:t>10/28/2013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0C7D6BF-F4C0-49F9-971D-9385CDC13F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4A93368-FC87-4934-8449-93A9B996E711}" type="datetimeFigureOut">
              <a:rPr lang="en-US" smtClean="0"/>
              <a:pPr/>
              <a:t>10/28/2013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0C7D6BF-F4C0-49F9-971D-9385CDC13F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4A93368-FC87-4934-8449-93A9B996E711}" type="datetimeFigureOut">
              <a:rPr lang="en-US" smtClean="0"/>
              <a:pPr/>
              <a:t>10/28/2013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C7D6BF-F4C0-49F9-971D-9385CDC13F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4A93368-FC87-4934-8449-93A9B996E711}" type="datetimeFigureOut">
              <a:rPr lang="en-US" smtClean="0"/>
              <a:pPr/>
              <a:t>10/28/2013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C7D6BF-F4C0-49F9-971D-9385CDC13F4D}"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4A93368-FC87-4934-8449-93A9B996E711}" type="datetimeFigureOut">
              <a:rPr lang="en-US" smtClean="0"/>
              <a:pPr/>
              <a:t>10/28/2013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0C7D6BF-F4C0-49F9-971D-9385CDC13F4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ehilliker\Downloads\Tim%20Gunn_%20Dictionary.mp4"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ehilliker\Downloads\College%20Talk.mp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Building Academic Vocabulary for CCSS &amp; WIDA</a:t>
            </a:r>
            <a:endParaRPr lang="en-US" dirty="0"/>
          </a:p>
        </p:txBody>
      </p:sp>
      <p:sp>
        <p:nvSpPr>
          <p:cNvPr id="3" name="Subtitle 2"/>
          <p:cNvSpPr>
            <a:spLocks noGrp="1"/>
          </p:cNvSpPr>
          <p:nvPr>
            <p:ph type="subTitle" idx="1"/>
          </p:nvPr>
        </p:nvSpPr>
        <p:spPr/>
        <p:txBody>
          <a:bodyPr>
            <a:normAutofit lnSpcReduction="10000"/>
          </a:bodyPr>
          <a:lstStyle/>
          <a:p>
            <a:r>
              <a:rPr lang="en-US" dirty="0" smtClean="0"/>
              <a:t>Facilitators: </a:t>
            </a:r>
          </a:p>
          <a:p>
            <a:r>
              <a:rPr lang="en-US" dirty="0" err="1" smtClean="0"/>
              <a:t>Libbie</a:t>
            </a:r>
            <a:r>
              <a:rPr lang="en-US" dirty="0" smtClean="0"/>
              <a:t> Drake, Erica </a:t>
            </a:r>
            <a:r>
              <a:rPr lang="en-US" dirty="0" err="1" smtClean="0"/>
              <a:t>Hilliker</a:t>
            </a:r>
            <a:r>
              <a:rPr lang="en-US" dirty="0" smtClean="0"/>
              <a:t>, </a:t>
            </a:r>
          </a:p>
          <a:p>
            <a:r>
              <a:rPr lang="en-US" dirty="0" smtClean="0"/>
              <a:t>&amp; Debbie </a:t>
            </a:r>
            <a:r>
              <a:rPr lang="en-US" dirty="0" err="1" smtClean="0"/>
              <a:t>Schuitema</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 Share Write</a:t>
            </a:r>
            <a:endParaRPr lang="en-US" dirty="0"/>
          </a:p>
        </p:txBody>
      </p:sp>
      <p:sp>
        <p:nvSpPr>
          <p:cNvPr id="3" name="Content Placeholder 2"/>
          <p:cNvSpPr>
            <a:spLocks noGrp="1"/>
          </p:cNvSpPr>
          <p:nvPr>
            <p:ph idx="1"/>
          </p:nvPr>
        </p:nvSpPr>
        <p:spPr/>
        <p:txBody>
          <a:bodyPr/>
          <a:lstStyle/>
          <a:p>
            <a:r>
              <a:rPr lang="en-US" dirty="0" smtClean="0"/>
              <a:t>Find someone from another content area group. </a:t>
            </a:r>
          </a:p>
          <a:p>
            <a:r>
              <a:rPr lang="en-US" dirty="0" smtClean="0"/>
              <a:t>Share your academic vocabulary lists.</a:t>
            </a:r>
          </a:p>
          <a:p>
            <a:r>
              <a:rPr lang="en-US" dirty="0" smtClean="0"/>
              <a:t>Provide an example for how you would be intentional about instructing two of the words from your partner’s list in your content area. </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Out</a:t>
            </a:r>
            <a:endParaRPr lang="en-US" dirty="0"/>
          </a:p>
        </p:txBody>
      </p:sp>
      <p:sp>
        <p:nvSpPr>
          <p:cNvPr id="3" name="Content Placeholder 2"/>
          <p:cNvSpPr>
            <a:spLocks noGrp="1"/>
          </p:cNvSpPr>
          <p:nvPr>
            <p:ph idx="1"/>
          </p:nvPr>
        </p:nvSpPr>
        <p:spPr/>
        <p:txBody>
          <a:bodyPr/>
          <a:lstStyle/>
          <a:p>
            <a:r>
              <a:rPr lang="en-US" dirty="0" smtClean="0"/>
              <a:t>If you have the longest hair at your table, please stand up and share one of your ideas for the intentional instruction of tier two academic vocabulary.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Pictionary</a:t>
            </a:r>
            <a:endParaRPr lang="en-US" dirty="0"/>
          </a:p>
        </p:txBody>
      </p:sp>
      <p:sp>
        <p:nvSpPr>
          <p:cNvPr id="3" name="Content Placeholder 2"/>
          <p:cNvSpPr>
            <a:spLocks noGrp="1"/>
          </p:cNvSpPr>
          <p:nvPr>
            <p:ph idx="1"/>
          </p:nvPr>
        </p:nvSpPr>
        <p:spPr/>
        <p:txBody>
          <a:bodyPr>
            <a:normAutofit/>
          </a:bodyPr>
          <a:lstStyle/>
          <a:p>
            <a:r>
              <a:rPr lang="en-US" dirty="0" smtClean="0"/>
              <a:t>Select one word from your tier two vocabulary list and draw a picture of that word on your Pictionary template. </a:t>
            </a:r>
          </a:p>
          <a:p>
            <a:r>
              <a:rPr lang="en-US" dirty="0" smtClean="0"/>
              <a:t>Next, find a partner from another content area that you have not worked with today. </a:t>
            </a:r>
          </a:p>
          <a:p>
            <a:r>
              <a:rPr lang="en-US" dirty="0" smtClean="0"/>
              <a:t>Trade </a:t>
            </a:r>
            <a:r>
              <a:rPr lang="en-US" dirty="0"/>
              <a:t>P</a:t>
            </a:r>
            <a:r>
              <a:rPr lang="en-US" dirty="0" smtClean="0"/>
              <a:t>ictionary templates and try to guess the word your partner has illustrated. </a:t>
            </a:r>
          </a:p>
          <a:p>
            <a:r>
              <a:rPr lang="en-US" dirty="0" smtClean="0"/>
              <a:t>Together write a sentence using the tier two vocabulary word.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Pictionary Debrief</a:t>
            </a:r>
            <a:endParaRPr lang="en-US" dirty="0"/>
          </a:p>
        </p:txBody>
      </p:sp>
      <p:sp>
        <p:nvSpPr>
          <p:cNvPr id="3" name="Content Placeholder 2"/>
          <p:cNvSpPr>
            <a:spLocks noGrp="1"/>
          </p:cNvSpPr>
          <p:nvPr>
            <p:ph idx="1"/>
          </p:nvPr>
        </p:nvSpPr>
        <p:spPr/>
        <p:txBody>
          <a:bodyPr/>
          <a:lstStyle/>
          <a:p>
            <a:r>
              <a:rPr lang="en-US" dirty="0" smtClean="0"/>
              <a:t>Why would this be a good activity for English Language Learners?</a:t>
            </a:r>
          </a:p>
          <a:p>
            <a:r>
              <a:rPr lang="en-US" dirty="0" smtClean="0"/>
              <a:t>How could you use it in your classroom?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Walls</a:t>
            </a:r>
            <a:endParaRPr lang="en-US" dirty="0"/>
          </a:p>
        </p:txBody>
      </p:sp>
      <p:sp>
        <p:nvSpPr>
          <p:cNvPr id="3" name="Content Placeholder 2"/>
          <p:cNvSpPr>
            <a:spLocks noGrp="1"/>
          </p:cNvSpPr>
          <p:nvPr>
            <p:ph idx="1"/>
          </p:nvPr>
        </p:nvSpPr>
        <p:spPr/>
        <p:txBody>
          <a:bodyPr>
            <a:normAutofit/>
          </a:bodyPr>
          <a:lstStyle/>
          <a:p>
            <a:r>
              <a:rPr lang="en-US" dirty="0" smtClean="0"/>
              <a:t>Get into cross-curricular groups of four.</a:t>
            </a:r>
          </a:p>
          <a:p>
            <a:r>
              <a:rPr lang="en-US" dirty="0" smtClean="0"/>
              <a:t>Take the list of words that you have written on your academic vocabulary templates, and create a word wall that includes all of the words from each content area.</a:t>
            </a:r>
          </a:p>
          <a:p>
            <a:r>
              <a:rPr lang="en-US" dirty="0" smtClean="0"/>
              <a:t>Be prepared to share how you chose to organize the words in your word wall and how you will introduce and engage students with your word wall in the classroom. </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 Gunn: Dictionary</a:t>
            </a:r>
            <a:endParaRPr lang="en-US" dirty="0"/>
          </a:p>
        </p:txBody>
      </p:sp>
      <p:pic>
        <p:nvPicPr>
          <p:cNvPr id="4" name="Tim Gunn_ Dictionary.mp4">
            <a:hlinkClick r:id="" action="ppaction://media"/>
          </p:cNvPr>
          <p:cNvPicPr>
            <a:picLocks noGrp="1" noRot="1" noChangeAspect="1"/>
          </p:cNvPicPr>
          <p:nvPr>
            <p:ph idx="1"/>
            <a:videoFile r:link="rId1"/>
          </p:nvPr>
        </p:nvPicPr>
        <p:blipFill>
          <a:blip r:embed="rId3" cstate="print"/>
          <a:stretch>
            <a:fillRect/>
          </a:stretch>
        </p:blipFill>
        <p:spPr>
          <a:xfrm>
            <a:off x="457200" y="1489075"/>
            <a:ext cx="7010400" cy="5257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Objectives</a:t>
            </a:r>
            <a:endParaRPr lang="en-US" dirty="0"/>
          </a:p>
        </p:txBody>
      </p:sp>
      <p:sp>
        <p:nvSpPr>
          <p:cNvPr id="3" name="Content Placeholder 2"/>
          <p:cNvSpPr>
            <a:spLocks noGrp="1"/>
          </p:cNvSpPr>
          <p:nvPr>
            <p:ph idx="1"/>
          </p:nvPr>
        </p:nvSpPr>
        <p:spPr/>
        <p:txBody>
          <a:bodyPr/>
          <a:lstStyle/>
          <a:p>
            <a:r>
              <a:rPr lang="en-US" dirty="0" smtClean="0"/>
              <a:t>We will examine classroom discourse for the usage of academic vocabulary. </a:t>
            </a:r>
          </a:p>
          <a:p>
            <a:r>
              <a:rPr lang="en-US" dirty="0" smtClean="0"/>
              <a:t>We will evaluate academic vocabulary lists to determine tier two level entries. </a:t>
            </a:r>
          </a:p>
          <a:p>
            <a:r>
              <a:rPr lang="en-US" dirty="0" smtClean="0"/>
              <a:t>We will apply academic vocabulary strategies to the content areas.</a:t>
            </a:r>
          </a:p>
          <a:p>
            <a:r>
              <a:rPr lang="en-US" dirty="0" smtClean="0"/>
              <a:t>We will create a word wall using tier two content-area vocabulary.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Objectives</a:t>
            </a:r>
            <a:endParaRPr lang="en-US" dirty="0"/>
          </a:p>
        </p:txBody>
      </p:sp>
      <p:sp>
        <p:nvSpPr>
          <p:cNvPr id="3" name="Content Placeholder 2"/>
          <p:cNvSpPr>
            <a:spLocks noGrp="1"/>
          </p:cNvSpPr>
          <p:nvPr>
            <p:ph idx="1"/>
          </p:nvPr>
        </p:nvSpPr>
        <p:spPr/>
        <p:txBody>
          <a:bodyPr/>
          <a:lstStyle/>
          <a:p>
            <a:r>
              <a:rPr lang="en-US" dirty="0" smtClean="0"/>
              <a:t>We will write, discuss, and revise a list of common classroom phrases using intentional academic vocabulary.</a:t>
            </a:r>
          </a:p>
          <a:p>
            <a:r>
              <a:rPr lang="en-US" dirty="0" smtClean="0"/>
              <a:t>We write and discuss a list of content-area tier two academic vocabulary words.</a:t>
            </a:r>
          </a:p>
          <a:p>
            <a:r>
              <a:rPr lang="en-US" dirty="0" smtClean="0"/>
              <a:t>We will discuss how to design and organize a word wall of tier two academic vocabulary words.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Tickets Out</a:t>
            </a:r>
            <a:endParaRPr lang="en-US" dirty="0"/>
          </a:p>
        </p:txBody>
      </p:sp>
      <p:sp>
        <p:nvSpPr>
          <p:cNvPr id="3" name="Content Placeholder 2"/>
          <p:cNvSpPr>
            <a:spLocks noGrp="1"/>
          </p:cNvSpPr>
          <p:nvPr>
            <p:ph idx="1"/>
          </p:nvPr>
        </p:nvSpPr>
        <p:spPr/>
        <p:txBody>
          <a:bodyPr/>
          <a:lstStyle/>
          <a:p>
            <a:r>
              <a:rPr lang="en-US" b="1" dirty="0" smtClean="0"/>
              <a:t>WHAT </a:t>
            </a:r>
            <a:r>
              <a:rPr lang="en-US" dirty="0" smtClean="0"/>
              <a:t>questions do you still have about academic vocabulary or what topics would you like to learn more about in the future? </a:t>
            </a:r>
          </a:p>
          <a:p>
            <a:r>
              <a:rPr lang="en-US" b="1" dirty="0" smtClean="0"/>
              <a:t>HOW </a:t>
            </a:r>
            <a:r>
              <a:rPr lang="en-US" dirty="0" smtClean="0"/>
              <a:t>are you going to implement what you have learned today in your classroom?</a:t>
            </a:r>
          </a:p>
          <a:p>
            <a:r>
              <a:rPr lang="en-US" b="1" dirty="0" smtClean="0"/>
              <a:t>WHY</a:t>
            </a:r>
            <a:r>
              <a:rPr lang="en-US" dirty="0" smtClean="0"/>
              <a:t> is building academic vocabulary imperative for ELL students?</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Objectives</a:t>
            </a:r>
            <a:endParaRPr lang="en-US" dirty="0"/>
          </a:p>
        </p:txBody>
      </p:sp>
      <p:sp>
        <p:nvSpPr>
          <p:cNvPr id="3" name="Content Placeholder 2"/>
          <p:cNvSpPr>
            <a:spLocks noGrp="1"/>
          </p:cNvSpPr>
          <p:nvPr>
            <p:ph idx="1"/>
          </p:nvPr>
        </p:nvSpPr>
        <p:spPr/>
        <p:txBody>
          <a:bodyPr/>
          <a:lstStyle/>
          <a:p>
            <a:r>
              <a:rPr lang="en-US" dirty="0" smtClean="0"/>
              <a:t>We will examine classroom discourse for the usage of academic vocabulary. </a:t>
            </a:r>
          </a:p>
          <a:p>
            <a:r>
              <a:rPr lang="en-US" dirty="0" smtClean="0"/>
              <a:t>We will evaluate academic vocabulary lists to determine tier two level entries. </a:t>
            </a:r>
          </a:p>
          <a:p>
            <a:r>
              <a:rPr lang="en-US" dirty="0" smtClean="0"/>
              <a:t>We will apply academic vocabulary strategies to the content areas.</a:t>
            </a:r>
          </a:p>
          <a:p>
            <a:r>
              <a:rPr lang="en-US" dirty="0" smtClean="0"/>
              <a:t>We will create a word wall using tier two content-area vocabulary.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Objectives</a:t>
            </a:r>
            <a:endParaRPr lang="en-US" dirty="0"/>
          </a:p>
        </p:txBody>
      </p:sp>
      <p:sp>
        <p:nvSpPr>
          <p:cNvPr id="3" name="Content Placeholder 2"/>
          <p:cNvSpPr>
            <a:spLocks noGrp="1"/>
          </p:cNvSpPr>
          <p:nvPr>
            <p:ph idx="1"/>
          </p:nvPr>
        </p:nvSpPr>
        <p:spPr/>
        <p:txBody>
          <a:bodyPr/>
          <a:lstStyle/>
          <a:p>
            <a:r>
              <a:rPr lang="en-US" dirty="0" smtClean="0"/>
              <a:t>We will write, discuss, and revise a list of common classroom phrases using intentional academic vocabulary.</a:t>
            </a:r>
          </a:p>
          <a:p>
            <a:r>
              <a:rPr lang="en-US" dirty="0" smtClean="0"/>
              <a:t>We write and discuss a list of content-area tier two academic vocabulary words.</a:t>
            </a:r>
          </a:p>
          <a:p>
            <a:r>
              <a:rPr lang="en-US" dirty="0" smtClean="0"/>
              <a:t>We will discuss how to design and organize a word wall of tier two academic vocabulary words.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Activator</a:t>
            </a:r>
            <a:endParaRPr lang="en-US" dirty="0"/>
          </a:p>
        </p:txBody>
      </p:sp>
      <p:sp>
        <p:nvSpPr>
          <p:cNvPr id="3" name="Content Placeholder 2"/>
          <p:cNvSpPr>
            <a:spLocks noGrp="1"/>
          </p:cNvSpPr>
          <p:nvPr>
            <p:ph idx="1"/>
          </p:nvPr>
        </p:nvSpPr>
        <p:spPr/>
        <p:txBody>
          <a:bodyPr/>
          <a:lstStyle/>
          <a:p>
            <a:r>
              <a:rPr lang="en-US" dirty="0" smtClean="0"/>
              <a:t>Brainstorm a list of phrases that you use daily in your classroom for typical routines and events. (e.g. “Stop Talking”)</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Talk</a:t>
            </a:r>
            <a:endParaRPr lang="en-US" dirty="0"/>
          </a:p>
        </p:txBody>
      </p:sp>
      <p:pic>
        <p:nvPicPr>
          <p:cNvPr id="4" name="College Talk.mp4">
            <a:hlinkClick r:id="" action="ppaction://media"/>
          </p:cNvPr>
          <p:cNvPicPr>
            <a:picLocks noGrp="1" noRot="1" noChangeAspect="1"/>
          </p:cNvPicPr>
          <p:nvPr>
            <p:ph idx="1"/>
            <a:videoFile r:link="rId1"/>
          </p:nvPr>
        </p:nvPicPr>
        <p:blipFill>
          <a:blip r:embed="rId3" cstate="print"/>
          <a:stretch>
            <a:fillRect/>
          </a:stretch>
        </p:blipFill>
        <p:spPr>
          <a:xfrm>
            <a:off x="1181100" y="1747838"/>
            <a:ext cx="6629400" cy="497205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Activator Remix</a:t>
            </a:r>
            <a:endParaRPr lang="en-US" dirty="0"/>
          </a:p>
        </p:txBody>
      </p:sp>
      <p:sp>
        <p:nvSpPr>
          <p:cNvPr id="3" name="Content Placeholder 2"/>
          <p:cNvSpPr>
            <a:spLocks noGrp="1"/>
          </p:cNvSpPr>
          <p:nvPr>
            <p:ph idx="1"/>
          </p:nvPr>
        </p:nvSpPr>
        <p:spPr/>
        <p:txBody>
          <a:bodyPr/>
          <a:lstStyle/>
          <a:p>
            <a:r>
              <a:rPr lang="en-US" dirty="0" smtClean="0"/>
              <a:t>With your elbow partner, take your list of common classroom phrases you generated before the video and revise them to enhance the typical conversation in the classroom. </a:t>
            </a:r>
          </a:p>
          <a:p>
            <a:r>
              <a:rPr lang="en-US" dirty="0" smtClean="0"/>
              <a:t>Individually choose one of your favorite revisions and write it on </a:t>
            </a:r>
            <a:r>
              <a:rPr lang="en-US" dirty="0" smtClean="0"/>
              <a:t>a large post-it note.</a:t>
            </a:r>
            <a:endParaRPr lang="en-US" dirty="0" smtClean="0"/>
          </a:p>
          <a:p>
            <a:r>
              <a:rPr lang="en-US" dirty="0" smtClean="0"/>
              <a:t>Be prepared to share</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15 Second Share</a:t>
            </a:r>
            <a:endParaRPr lang="en-US" dirty="0"/>
          </a:p>
        </p:txBody>
      </p:sp>
      <p:sp>
        <p:nvSpPr>
          <p:cNvPr id="6" name="Content Placeholder 5"/>
          <p:cNvSpPr>
            <a:spLocks noGrp="1"/>
          </p:cNvSpPr>
          <p:nvPr>
            <p:ph idx="1"/>
          </p:nvPr>
        </p:nvSpPr>
        <p:spPr/>
        <p:txBody>
          <a:bodyPr/>
          <a:lstStyle/>
          <a:p>
            <a:r>
              <a:rPr lang="en-US" dirty="0" smtClean="0"/>
              <a:t>If you have a birthday in October or November please stand up and share the revised phrase you have written down on your index card and briefly describe how you would use it in the classroom. </a:t>
            </a:r>
          </a:p>
          <a:p>
            <a:r>
              <a:rPr lang="en-US" dirty="0" smtClean="0"/>
              <a:t>We will be collecting all of the </a:t>
            </a:r>
            <a:r>
              <a:rPr lang="en-US" dirty="0" smtClean="0"/>
              <a:t>post-it notes</a:t>
            </a:r>
            <a:r>
              <a:rPr lang="en-US" dirty="0" smtClean="0"/>
              <a:t> </a:t>
            </a:r>
            <a:r>
              <a:rPr lang="en-US" dirty="0" smtClean="0"/>
              <a:t>after the training in order to generate a group list of elevated academic phrases.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Tier Two Vocabulary Checklist</a:t>
            </a:r>
            <a:endParaRPr lang="en-US" dirty="0"/>
          </a:p>
        </p:txBody>
      </p:sp>
      <p:sp>
        <p:nvSpPr>
          <p:cNvPr id="3" name="Content Placeholder 2"/>
          <p:cNvSpPr>
            <a:spLocks noGrp="1"/>
          </p:cNvSpPr>
          <p:nvPr>
            <p:ph idx="1"/>
          </p:nvPr>
        </p:nvSpPr>
        <p:spPr/>
        <p:txBody>
          <a:bodyPr>
            <a:normAutofit/>
          </a:bodyPr>
          <a:lstStyle/>
          <a:p>
            <a:r>
              <a:rPr lang="en-US" dirty="0" smtClean="0"/>
              <a:t>Students are likely to see the word often in other texts and across domains.</a:t>
            </a:r>
          </a:p>
          <a:p>
            <a:r>
              <a:rPr lang="en-US" dirty="0" smtClean="0"/>
              <a:t>The word will be useful in students’ writing.</a:t>
            </a:r>
          </a:p>
          <a:p>
            <a:r>
              <a:rPr lang="en-US" dirty="0" smtClean="0"/>
              <a:t>The word relates to other words or ideas that students know or have been learning.</a:t>
            </a:r>
          </a:p>
          <a:p>
            <a:r>
              <a:rPr lang="en-US" dirty="0" smtClean="0"/>
              <a:t>Word choice has significance in the text. </a:t>
            </a:r>
          </a:p>
          <a:p>
            <a:r>
              <a:rPr lang="en-US" dirty="0" smtClean="0"/>
              <a:t>The context does not provide enough information for the students to infer the meaning.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Selecting Tier Two Vocabulary</a:t>
            </a:r>
            <a:endParaRPr lang="en-US" dirty="0"/>
          </a:p>
        </p:txBody>
      </p:sp>
      <p:sp>
        <p:nvSpPr>
          <p:cNvPr id="3" name="Content Placeholder 2"/>
          <p:cNvSpPr>
            <a:spLocks noGrp="1"/>
          </p:cNvSpPr>
          <p:nvPr>
            <p:ph idx="1"/>
          </p:nvPr>
        </p:nvSpPr>
        <p:spPr/>
        <p:txBody>
          <a:bodyPr/>
          <a:lstStyle/>
          <a:p>
            <a:r>
              <a:rPr lang="en-US" dirty="0" smtClean="0"/>
              <a:t>Move to your content area poster.</a:t>
            </a:r>
          </a:p>
          <a:p>
            <a:r>
              <a:rPr lang="en-US" dirty="0" smtClean="0"/>
              <a:t>Skim the content standards at your table.</a:t>
            </a:r>
          </a:p>
          <a:p>
            <a:r>
              <a:rPr lang="en-US" dirty="0" smtClean="0"/>
              <a:t>Generate a list of tier two words found in your content standards and record them on your academic vocabulary handout.</a:t>
            </a:r>
          </a:p>
          <a:p>
            <a:r>
              <a:rPr lang="en-US" dirty="0" smtClean="0"/>
              <a:t>Discuss how you would intentionally instruct these words in your content area.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123</TotalTime>
  <Words>773</Words>
  <Application>Microsoft Office PowerPoint</Application>
  <PresentationFormat>On-screen Show (4:3)</PresentationFormat>
  <Paragraphs>66</Paragraphs>
  <Slides>18</Slides>
  <Notes>0</Notes>
  <HiddenSlides>0</HiddenSlides>
  <MMClips>2</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Opulent</vt:lpstr>
      <vt:lpstr>Building Academic Vocabulary for CCSS &amp; WIDA</vt:lpstr>
      <vt:lpstr>Content Objectives</vt:lpstr>
      <vt:lpstr>Language Objectives</vt:lpstr>
      <vt:lpstr>Activator</vt:lpstr>
      <vt:lpstr>College Talk</vt:lpstr>
      <vt:lpstr>Activator Remix</vt:lpstr>
      <vt:lpstr>15 Second Share</vt:lpstr>
      <vt:lpstr>Tier Two Vocabulary Checklist</vt:lpstr>
      <vt:lpstr>Selecting Tier Two Vocabulary</vt:lpstr>
      <vt:lpstr>Pair Share Write</vt:lpstr>
      <vt:lpstr>Share Out</vt:lpstr>
      <vt:lpstr>Pictionary</vt:lpstr>
      <vt:lpstr>Pictionary Debrief</vt:lpstr>
      <vt:lpstr>Word Walls</vt:lpstr>
      <vt:lpstr>Tim Gunn: Dictionary</vt:lpstr>
      <vt:lpstr>Content Objectives</vt:lpstr>
      <vt:lpstr>Language Objectives</vt:lpstr>
      <vt:lpstr>Tickets Out</vt:lpstr>
    </vt:vector>
  </TitlesOfParts>
  <Company>Godfrey-Lee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16</cp:revision>
  <dcterms:created xsi:type="dcterms:W3CDTF">2013-10-07T15:01:31Z</dcterms:created>
  <dcterms:modified xsi:type="dcterms:W3CDTF">2013-10-28T15:24:07Z</dcterms:modified>
</cp:coreProperties>
</file>